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9" r:id="rId2"/>
    <p:sldId id="260" r:id="rId3"/>
    <p:sldId id="279" r:id="rId4"/>
    <p:sldId id="272" r:id="rId5"/>
    <p:sldId id="262" r:id="rId6"/>
    <p:sldId id="273" r:id="rId7"/>
    <p:sldId id="263" r:id="rId8"/>
    <p:sldId id="264" r:id="rId9"/>
    <p:sldId id="280" r:id="rId10"/>
    <p:sldId id="281" r:id="rId11"/>
    <p:sldId id="282" r:id="rId12"/>
    <p:sldId id="265" r:id="rId13"/>
    <p:sldId id="275" r:id="rId14"/>
    <p:sldId id="283" r:id="rId15"/>
    <p:sldId id="284" r:id="rId16"/>
    <p:sldId id="294" r:id="rId17"/>
    <p:sldId id="295" r:id="rId18"/>
    <p:sldId id="285" r:id="rId19"/>
    <p:sldId id="286" r:id="rId20"/>
    <p:sldId id="287" r:id="rId21"/>
    <p:sldId id="296" r:id="rId22"/>
    <p:sldId id="289" r:id="rId23"/>
    <p:sldId id="290" r:id="rId24"/>
    <p:sldId id="292" r:id="rId25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Stile medio 2 - Colore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869271-5B9B-4757-A2E8-3E600859ED7B}" type="datetimeFigureOut">
              <a:rPr lang="it-IT" smtClean="0"/>
              <a:t>25/06/2020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872B97-EC0B-4911-B9A4-F4A34C444A0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465694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EC3997B-DEFB-49F7-A9E3-B4E12DDF60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3BF574EA-A0BF-43BE-AADF-83E5AAA6A1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EED7C42-4F4B-4B96-9F02-E75622E827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57876D-4890-4534-A7A5-A2814EC3F11C}" type="datetimeFigureOut">
              <a:rPr lang="it-IT" smtClean="0"/>
              <a:t>25/06/2020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0226897-5298-46F9-8FA4-CA93763AE2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BA26B22-0BAA-4E90-B552-D9D6F2B10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0AB26-57F7-4F15-997A-E8D6785311F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338867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0AB5213-E561-4516-ACB9-93F7076A3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641B941B-81B6-4B90-9263-1F7ABD5C4D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1048C1C-4A37-4EC7-AF70-9EF52C58E6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57876D-4890-4534-A7A5-A2814EC3F11C}" type="datetimeFigureOut">
              <a:rPr lang="it-IT" smtClean="0"/>
              <a:t>25/06/2020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51B3F1D-FD5E-43DF-B9E8-0CB85D3EFD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0F5E2BD-D84A-4499-9275-6D3A28D6D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0AB26-57F7-4F15-997A-E8D6785311F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947522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E955A506-0753-46F0-93DB-A78910EE347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6602A62B-BC68-4510-9734-76E02D2130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1BE404A-BE53-4075-BF8C-040E3E2EB7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57876D-4890-4534-A7A5-A2814EC3F11C}" type="datetimeFigureOut">
              <a:rPr lang="it-IT" smtClean="0"/>
              <a:t>25/06/2020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0FA437C-521E-4565-B420-90E503DC95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BE13CC8-90E5-4322-BEBD-103249D1B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0AB26-57F7-4F15-997A-E8D6785311F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33942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BF0B39F-EBDA-4453-93C5-56B3EB393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5BA6390-E636-4127-85B2-09A45BD85F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C1C82DF-B110-4B2C-A862-242385724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57876D-4890-4534-A7A5-A2814EC3F11C}" type="datetimeFigureOut">
              <a:rPr lang="it-IT" smtClean="0"/>
              <a:t>25/06/2020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E2C2BA7-5E98-4C04-B56E-B6065C81FB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8580430-A6B3-4EEE-9C4A-450A1CBDA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0AB26-57F7-4F15-997A-E8D6785311F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563323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5EFB1F5-F9D9-4C7C-9838-F123417EA3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1DF7CF61-5357-4645-9A37-870E9718F1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74BEE6E-AEA3-49BD-92FC-0FA1AFD2AB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57876D-4890-4534-A7A5-A2814EC3F11C}" type="datetimeFigureOut">
              <a:rPr lang="it-IT" smtClean="0"/>
              <a:t>25/06/2020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4941890-D89F-484C-99C0-938FEDC5A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BD73758-26F0-4E85-ACE8-E3074E874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0AB26-57F7-4F15-997A-E8D6785311F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453172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8996376-2D88-4A7E-A172-8E70E02407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B77D69C-F7BF-4CCB-87BE-A8373E3656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655FEF71-166A-4B8A-BD09-E711ADFF47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FE76D160-BC58-4856-B762-2EA0F6027F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57876D-4890-4534-A7A5-A2814EC3F11C}" type="datetimeFigureOut">
              <a:rPr lang="it-IT" smtClean="0"/>
              <a:t>25/06/2020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39E46233-B22F-4B2D-B62D-217E8FF4B2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CA37E3B9-5E2D-47D4-94E2-74B89C3D3C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0AB26-57F7-4F15-997A-E8D6785311F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26311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213A249-9D0D-4108-AADE-904F77DE1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1C09F1CA-BB77-4D55-B947-7B938255F1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7B6AB34D-D6D1-4B1D-B077-5A713335A0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4EFA924C-DFC0-4C89-8629-2E242D5EE9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979EC5F7-CFC1-4552-A04B-FE1C43D228B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4AB271C9-5761-4AE1-8F03-3BF531AD0F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57876D-4890-4534-A7A5-A2814EC3F11C}" type="datetimeFigureOut">
              <a:rPr lang="it-IT" smtClean="0"/>
              <a:t>25/06/2020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26FFF693-AEF4-4FC1-9325-9DD896579E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4DC7C635-BD9D-4FE3-86C1-20F625EB8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0AB26-57F7-4F15-997A-E8D6785311F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731000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3C2E8EC-D16A-4336-8E12-A515F2CDC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2F4CAE04-7C88-4BC9-8DAE-462D28FEFB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57876D-4890-4534-A7A5-A2814EC3F11C}" type="datetimeFigureOut">
              <a:rPr lang="it-IT" smtClean="0"/>
              <a:t>25/06/2020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F577C115-5BAB-49C1-B2F4-E26E9ACD6C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76367988-C1A1-4696-8A11-3068DDF87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0AB26-57F7-4F15-997A-E8D6785311F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842109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510F1573-E1D9-4B5F-9E76-A678422A66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57876D-4890-4534-A7A5-A2814EC3F11C}" type="datetimeFigureOut">
              <a:rPr lang="it-IT" smtClean="0"/>
              <a:t>25/06/2020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E936170E-7A9C-4A52-9F01-F2CCB9D02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39A6F20-B4F1-4ABA-80E7-2FFFEE7A1D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0AB26-57F7-4F15-997A-E8D6785311F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347867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8B748C5-A8C1-49CF-AFCD-998EE43B8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25C30DE-452C-4D55-81E5-C13700F748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6C7CACF6-255E-4AC2-9A9F-CA349F1DF2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D32E8D52-0E46-47FE-B27F-99AE64C85A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57876D-4890-4534-A7A5-A2814EC3F11C}" type="datetimeFigureOut">
              <a:rPr lang="it-IT" smtClean="0"/>
              <a:t>25/06/2020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46AB9450-7807-41BA-AAD2-9384112F7B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C621CE13-5B05-467F-9776-AC897D7C7E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0AB26-57F7-4F15-997A-E8D6785311F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980343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D420D5F-7DBD-47F6-9F6F-98E6DCF9D1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11B9455D-B463-4BDE-8DA7-42F67867B82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2B57D710-485C-4E7B-A8E2-8852C8A3B9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3FFD7C42-8147-4216-ABFE-0A536152DA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57876D-4890-4534-A7A5-A2814EC3F11C}" type="datetimeFigureOut">
              <a:rPr lang="it-IT" smtClean="0"/>
              <a:t>25/06/2020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8AC14E1C-8A54-4FBF-B08D-4CE9C3563F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0DD09E01-E4CB-4ACF-92BA-31374B1913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0AB26-57F7-4F15-997A-E8D6785311F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923964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E9059925-051E-4B8B-AFFC-748990D9A5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6ED6FD24-A8E8-4AC7-972B-A9DA1722B6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F0CC799-DBDD-4E92-8647-0B78EEF0C24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57876D-4890-4534-A7A5-A2814EC3F11C}" type="datetimeFigureOut">
              <a:rPr lang="it-IT" smtClean="0"/>
              <a:t>25/06/2020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AE2B1CC-6A33-4A6D-8A94-6C759142A80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A7A1DC2-41EC-4993-9752-1313355466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E0AB26-57F7-4F15-997A-E8D6785311F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947909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7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jpg"/><Relationship Id="rId5" Type="http://schemas.openxmlformats.org/officeDocument/2006/relationships/image" Target="../media/image31.jpg"/><Relationship Id="rId4" Type="http://schemas.openxmlformats.org/officeDocument/2006/relationships/image" Target="../media/image30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gif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gif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gif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9.png"/><Relationship Id="rId7" Type="http://schemas.openxmlformats.org/officeDocument/2006/relationships/image" Target="../media/image41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hyperlink" Target="https://public.tableau.com/profile/matteo4081#!/vizhome/sentiment_ToloTolo/overview" TargetMode="External"/><Relationship Id="rId4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9.png"/><Relationship Id="rId7" Type="http://schemas.openxmlformats.org/officeDocument/2006/relationships/image" Target="../media/image41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hyperlink" Target="https://public.tableau.com/profile/matteo4081#!/vizhome/sentiment_ToloTolo/overview" TargetMode="External"/><Relationship Id="rId10" Type="http://schemas.openxmlformats.org/officeDocument/2006/relationships/image" Target="../media/image44.png"/><Relationship Id="rId4" Type="http://schemas.openxmlformats.org/officeDocument/2006/relationships/image" Target="../media/image40.png"/><Relationship Id="rId9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46.jpeg"/><Relationship Id="rId7" Type="http://schemas.openxmlformats.org/officeDocument/2006/relationships/image" Target="../media/image35.gif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jpeg"/><Relationship Id="rId11" Type="http://schemas.openxmlformats.org/officeDocument/2006/relationships/image" Target="../media/image52.jpeg"/><Relationship Id="rId5" Type="http://schemas.openxmlformats.org/officeDocument/2006/relationships/image" Target="../media/image48.jpeg"/><Relationship Id="rId10" Type="http://schemas.openxmlformats.org/officeDocument/2006/relationships/image" Target="../media/image51.jpeg"/><Relationship Id="rId4" Type="http://schemas.openxmlformats.org/officeDocument/2006/relationships/image" Target="../media/image47.png"/><Relationship Id="rId9" Type="http://schemas.openxmlformats.org/officeDocument/2006/relationships/image" Target="../media/image5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5.png"/><Relationship Id="rId9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egnaposto contenuto 4" descr="Immagine che contiene sedendo, nero, piccolo, bianco&#10;&#10;Descrizione generata automaticamente">
            <a:extLst>
              <a:ext uri="{FF2B5EF4-FFF2-40B4-BE49-F238E27FC236}">
                <a16:creationId xmlns:a16="http://schemas.microsoft.com/office/drawing/2014/main" id="{481CCD7D-8D29-4908-B528-E56E50141C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0"/>
            <a:ext cx="12191980" cy="685799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976BDCE6-59CB-46FB-A3F2-35505B5223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1199" y="2636850"/>
            <a:ext cx="8955405" cy="868823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6000" dirty="0">
                <a:solidFill>
                  <a:schemeClr val="accent4"/>
                </a:solidFill>
                <a:latin typeface="Avenir Next LT Pro" panose="020B0504020202020204" pitchFamily="34" charset="0"/>
              </a:rPr>
              <a:t>Zoom </a:t>
            </a:r>
            <a:r>
              <a:rPr lang="en-US" sz="6000" dirty="0" err="1">
                <a:solidFill>
                  <a:schemeClr val="accent4"/>
                </a:solidFill>
                <a:latin typeface="Avenir Next LT Pro" panose="020B0504020202020204" pitchFamily="34" charset="0"/>
              </a:rPr>
              <a:t>su</a:t>
            </a:r>
            <a:r>
              <a:rPr lang="en-US" sz="6000" dirty="0">
                <a:solidFill>
                  <a:schemeClr val="accent4"/>
                </a:solidFill>
                <a:latin typeface="Avenir Next LT Pro" panose="020B0504020202020204" pitchFamily="34" charset="0"/>
              </a:rPr>
              <a:t> </a:t>
            </a:r>
            <a:r>
              <a:rPr lang="en-US" sz="7300" dirty="0" err="1">
                <a:solidFill>
                  <a:schemeClr val="accent4"/>
                </a:solidFill>
                <a:latin typeface="Avenir Next LT Pro" panose="020B0504020202020204" pitchFamily="34" charset="0"/>
              </a:rPr>
              <a:t>ToloTolo</a:t>
            </a:r>
            <a:endParaRPr lang="en-US" sz="6000" dirty="0">
              <a:solidFill>
                <a:schemeClr val="accent4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CAB71BE7-FFE5-472B-BFA4-1DD9F286076F}"/>
              </a:ext>
            </a:extLst>
          </p:cNvPr>
          <p:cNvSpPr/>
          <p:nvPr/>
        </p:nvSpPr>
        <p:spPr>
          <a:xfrm>
            <a:off x="8756939" y="5054206"/>
            <a:ext cx="3527425" cy="1292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it-IT" i="1" dirty="0">
                <a:solidFill>
                  <a:schemeClr val="accent4"/>
                </a:solidFill>
                <a:latin typeface="Avenir Next LT Pro" panose="020B0504020202020204" pitchFamily="34" charset="0"/>
              </a:rPr>
              <a:t>Massimiliano </a:t>
            </a:r>
            <a:r>
              <a:rPr lang="it-IT" i="1" dirty="0" err="1">
                <a:solidFill>
                  <a:schemeClr val="accent4"/>
                </a:solidFill>
                <a:latin typeface="Avenir Next LT Pro" panose="020B0504020202020204" pitchFamily="34" charset="0"/>
              </a:rPr>
              <a:t>Calani</a:t>
            </a:r>
            <a:r>
              <a:rPr lang="it-IT" i="1" dirty="0">
                <a:solidFill>
                  <a:schemeClr val="accent4"/>
                </a:solidFill>
                <a:latin typeface="Avenir Next LT Pro" panose="020B0504020202020204" pitchFamily="34" charset="0"/>
              </a:rPr>
              <a:t> – 838723</a:t>
            </a:r>
          </a:p>
          <a:p>
            <a:pPr>
              <a:lnSpc>
                <a:spcPct val="150000"/>
              </a:lnSpc>
            </a:pPr>
            <a:r>
              <a:rPr lang="it-IT" i="1" dirty="0">
                <a:solidFill>
                  <a:schemeClr val="accent4"/>
                </a:solidFill>
                <a:latin typeface="Avenir Next LT Pro" panose="020B0504020202020204" pitchFamily="34" charset="0"/>
              </a:rPr>
              <a:t>Matteo Mazzola – 838004</a:t>
            </a:r>
          </a:p>
          <a:p>
            <a:pPr>
              <a:lnSpc>
                <a:spcPct val="150000"/>
              </a:lnSpc>
            </a:pPr>
            <a:r>
              <a:rPr lang="it-IT" i="1" dirty="0">
                <a:solidFill>
                  <a:schemeClr val="accent4"/>
                </a:solidFill>
                <a:latin typeface="Avenir Next LT Pro" panose="020B0504020202020204" pitchFamily="34" charset="0"/>
              </a:rPr>
              <a:t>Matteo Gaverini - 808101</a:t>
            </a:r>
          </a:p>
        </p:txBody>
      </p:sp>
      <p:sp>
        <p:nvSpPr>
          <p:cNvPr id="13" name="Sottotitolo 2">
            <a:extLst>
              <a:ext uri="{FF2B5EF4-FFF2-40B4-BE49-F238E27FC236}">
                <a16:creationId xmlns:a16="http://schemas.microsoft.com/office/drawing/2014/main" id="{CC13658B-4C70-42FD-AB4A-D658A6EE26A4}"/>
              </a:ext>
            </a:extLst>
          </p:cNvPr>
          <p:cNvSpPr txBox="1">
            <a:spLocks/>
          </p:cNvSpPr>
          <p:nvPr/>
        </p:nvSpPr>
        <p:spPr>
          <a:xfrm>
            <a:off x="2179620" y="3227499"/>
            <a:ext cx="9078562" cy="592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it-IT" sz="1600" dirty="0">
                <a:solidFill>
                  <a:schemeClr val="accent4"/>
                </a:solidFill>
                <a:latin typeface="Avenir Next LT Pro" panose="020B0504020202020204" pitchFamily="34" charset="0"/>
              </a:rPr>
              <a:t>PROGETTO SOCIAL MEDIA ANALYTICS</a:t>
            </a:r>
          </a:p>
        </p:txBody>
      </p:sp>
    </p:spTree>
    <p:extLst>
      <p:ext uri="{BB962C8B-B14F-4D97-AF65-F5344CB8AC3E}">
        <p14:creationId xmlns:p14="http://schemas.microsoft.com/office/powerpoint/2010/main" val="28980731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7">
            <a:extLst>
              <a:ext uri="{FF2B5EF4-FFF2-40B4-BE49-F238E27FC236}">
                <a16:creationId xmlns:a16="http://schemas.microsoft.com/office/drawing/2014/main" id="{C2269ACA-44CB-43B7-B292-A7E242C8FC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10</a:t>
            </a:fld>
            <a:endParaRPr lang="en-US" dirty="0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ADA3779B-1020-4774-A981-AAFCC0957EE5}"/>
              </a:ext>
            </a:extLst>
          </p:cNvPr>
          <p:cNvSpPr/>
          <p:nvPr/>
        </p:nvSpPr>
        <p:spPr>
          <a:xfrm>
            <a:off x="0" y="6399014"/>
            <a:ext cx="12192000" cy="458986"/>
          </a:xfrm>
          <a:prstGeom prst="rect">
            <a:avLst/>
          </a:prstGeom>
          <a:gradFill flip="none" rotWithShape="1">
            <a:gsLst>
              <a:gs pos="0">
                <a:srgbClr val="FFC000">
                  <a:tint val="66000"/>
                  <a:satMod val="160000"/>
                </a:srgbClr>
              </a:gs>
              <a:gs pos="50000">
                <a:srgbClr val="FFC000">
                  <a:tint val="44500"/>
                  <a:satMod val="160000"/>
                </a:srgbClr>
              </a:gs>
              <a:gs pos="100000">
                <a:srgbClr val="FFC000">
                  <a:tint val="23500"/>
                  <a:satMod val="160000"/>
                </a:srgbClr>
              </a:gs>
            </a:gsLst>
            <a:lin ang="16200000" scaled="1"/>
            <a:tileRect/>
          </a:gra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C070D7CB-C505-4242-9DEB-B2750F653012}"/>
              </a:ext>
            </a:extLst>
          </p:cNvPr>
          <p:cNvSpPr txBox="1"/>
          <p:nvPr/>
        </p:nvSpPr>
        <p:spPr>
          <a:xfrm>
            <a:off x="0" y="6459230"/>
            <a:ext cx="1219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dirty="0">
                <a:latin typeface="Avenir Next LT Pro" panose="020B0504020202020204" pitchFamily="34" charset="0"/>
              </a:rPr>
              <a:t>SMA - Università degli studi di Milano Bicocca – Anno accademico 2019-20</a:t>
            </a:r>
          </a:p>
        </p:txBody>
      </p:sp>
      <p:pic>
        <p:nvPicPr>
          <p:cNvPr id="10" name="Picture 2" descr="Home">
            <a:extLst>
              <a:ext uri="{FF2B5EF4-FFF2-40B4-BE49-F238E27FC236}">
                <a16:creationId xmlns:a16="http://schemas.microsoft.com/office/drawing/2014/main" id="{F96B8984-284B-4D45-909F-1EBBC52621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63372" y="6399013"/>
            <a:ext cx="428628" cy="46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itolo 1">
            <a:extLst>
              <a:ext uri="{FF2B5EF4-FFF2-40B4-BE49-F238E27FC236}">
                <a16:creationId xmlns:a16="http://schemas.microsoft.com/office/drawing/2014/main" id="{01DDFAC4-E79B-4AD2-863D-9C3358FD11D7}"/>
              </a:ext>
            </a:extLst>
          </p:cNvPr>
          <p:cNvSpPr txBox="1">
            <a:spLocks/>
          </p:cNvSpPr>
          <p:nvPr/>
        </p:nvSpPr>
        <p:spPr>
          <a:xfrm>
            <a:off x="417204" y="154568"/>
            <a:ext cx="10167937" cy="11795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4000" dirty="0">
                <a:latin typeface="Avenir Next LT Pro" panose="020B0504020202020204" pitchFamily="34" charset="0"/>
              </a:rPr>
              <a:t>Individuazione hub</a:t>
            </a: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A92CC9B6-024D-4C2C-A432-F6517F3357EF}"/>
              </a:ext>
            </a:extLst>
          </p:cNvPr>
          <p:cNvSpPr txBox="1"/>
          <p:nvPr/>
        </p:nvSpPr>
        <p:spPr>
          <a:xfrm>
            <a:off x="495951" y="1232573"/>
            <a:ext cx="3667116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u="sng" dirty="0">
                <a:latin typeface="Avenir Next LT Pro" panose="020B0504020202020204" pitchFamily="34" charset="0"/>
              </a:rPr>
              <a:t>Risultati ottenuti</a:t>
            </a:r>
          </a:p>
          <a:p>
            <a:endParaRPr lang="it-IT" u="sng" dirty="0">
              <a:latin typeface="Avenir Next LT Pro" panose="020B05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>
                <a:latin typeface="Avenir Next LT Pro" panose="020B0504020202020204" pitchFamily="34" charset="0"/>
              </a:rPr>
              <a:t>Nodi rilevanti risultano essere identici in alcuni istanti temporali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dirty="0">
              <a:latin typeface="Avenir Next LT Pro" panose="020B05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>
                <a:latin typeface="Avenir Next LT Pro" panose="020B0504020202020204" pitchFamily="34" charset="0"/>
              </a:rPr>
              <a:t>Gran parte degli hub sono giornalisti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dirty="0">
              <a:latin typeface="Avenir Next LT Pro" panose="020B05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>
                <a:latin typeface="Avenir Next LT Pro" panose="020B0504020202020204" pitchFamily="34" charset="0"/>
              </a:rPr>
              <a:t>Emerge fenomeno </a:t>
            </a:r>
            <a:r>
              <a:rPr lang="it-IT" i="1" dirty="0">
                <a:latin typeface="Avenir Next LT Pro" panose="020B0504020202020204" pitchFamily="34" charset="0"/>
              </a:rPr>
              <a:t>attaccamento preferenziale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dirty="0">
              <a:latin typeface="Avenir Next LT Pro" panose="020B0504020202020204" pitchFamily="34" charset="0"/>
            </a:endParaRPr>
          </a:p>
          <a:p>
            <a:endParaRPr lang="it-IT" dirty="0">
              <a:latin typeface="Avenir Next LT Pro" panose="020B05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dirty="0">
              <a:latin typeface="Avenir Next LT Pro" panose="020B0504020202020204" pitchFamily="34" charset="0"/>
            </a:endParaRPr>
          </a:p>
        </p:txBody>
      </p:sp>
      <p:pic>
        <p:nvPicPr>
          <p:cNvPr id="19" name="Immagine 18" descr="Immagine che contiene largo, telefono&#10;&#10;Descrizione generata automaticamente">
            <a:extLst>
              <a:ext uri="{FF2B5EF4-FFF2-40B4-BE49-F238E27FC236}">
                <a16:creationId xmlns:a16="http://schemas.microsoft.com/office/drawing/2014/main" id="{AE934BA6-B9E1-4F76-BB0C-64665C0D33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2400" y="1692243"/>
            <a:ext cx="4441990" cy="2605968"/>
          </a:xfrm>
          <a:prstGeom prst="rect">
            <a:avLst/>
          </a:prstGeom>
        </p:spPr>
      </p:pic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705F86A9-3889-4996-86EB-4A5291E5F89E}"/>
              </a:ext>
            </a:extLst>
          </p:cNvPr>
          <p:cNvSpPr/>
          <p:nvPr/>
        </p:nvSpPr>
        <p:spPr>
          <a:xfrm>
            <a:off x="5774103" y="3291840"/>
            <a:ext cx="702898" cy="205740"/>
          </a:xfrm>
          <a:prstGeom prst="round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Rettangolo con angoli arrotondati 23">
            <a:extLst>
              <a:ext uri="{FF2B5EF4-FFF2-40B4-BE49-F238E27FC236}">
                <a16:creationId xmlns:a16="http://schemas.microsoft.com/office/drawing/2014/main" id="{EF2DA33B-5185-4123-B4B3-C38E81D0CF35}"/>
              </a:ext>
            </a:extLst>
          </p:cNvPr>
          <p:cNvSpPr/>
          <p:nvPr/>
        </p:nvSpPr>
        <p:spPr>
          <a:xfrm>
            <a:off x="7064892" y="2910840"/>
            <a:ext cx="702898" cy="205740"/>
          </a:xfrm>
          <a:prstGeom prst="round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Rettangolo con angoli arrotondati 24">
            <a:extLst>
              <a:ext uri="{FF2B5EF4-FFF2-40B4-BE49-F238E27FC236}">
                <a16:creationId xmlns:a16="http://schemas.microsoft.com/office/drawing/2014/main" id="{83D5B8FA-D426-404A-986B-1CA0892637C8}"/>
              </a:ext>
            </a:extLst>
          </p:cNvPr>
          <p:cNvSpPr/>
          <p:nvPr/>
        </p:nvSpPr>
        <p:spPr>
          <a:xfrm>
            <a:off x="7063765" y="2526019"/>
            <a:ext cx="702898" cy="179081"/>
          </a:xfrm>
          <a:prstGeom prst="round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Rettangolo con angoli arrotondati 25">
            <a:extLst>
              <a:ext uri="{FF2B5EF4-FFF2-40B4-BE49-F238E27FC236}">
                <a16:creationId xmlns:a16="http://schemas.microsoft.com/office/drawing/2014/main" id="{EAD4C736-F9BF-4111-BBF2-FBF9D642A317}"/>
              </a:ext>
            </a:extLst>
          </p:cNvPr>
          <p:cNvSpPr/>
          <p:nvPr/>
        </p:nvSpPr>
        <p:spPr>
          <a:xfrm>
            <a:off x="8368514" y="2705100"/>
            <a:ext cx="702898" cy="205740"/>
          </a:xfrm>
          <a:prstGeom prst="round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Segnaposto numero diapositiva 9">
            <a:extLst>
              <a:ext uri="{FF2B5EF4-FFF2-40B4-BE49-F238E27FC236}">
                <a16:creationId xmlns:a16="http://schemas.microsoft.com/office/drawing/2014/main" id="{2BDF5A20-6234-4E63-AF0E-F4DBF77F9CF9}"/>
              </a:ext>
            </a:extLst>
          </p:cNvPr>
          <p:cNvSpPr txBox="1">
            <a:spLocks/>
          </p:cNvSpPr>
          <p:nvPr/>
        </p:nvSpPr>
        <p:spPr>
          <a:xfrm>
            <a:off x="9029700" y="64496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8/ 16</a:t>
            </a:r>
          </a:p>
        </p:txBody>
      </p:sp>
    </p:spTree>
    <p:extLst>
      <p:ext uri="{BB962C8B-B14F-4D97-AF65-F5344CB8AC3E}">
        <p14:creationId xmlns:p14="http://schemas.microsoft.com/office/powerpoint/2010/main" val="3123569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4" grpId="0" animBg="1"/>
      <p:bldP spid="25" grpId="0" animBg="1"/>
      <p:bldP spid="2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7">
            <a:extLst>
              <a:ext uri="{FF2B5EF4-FFF2-40B4-BE49-F238E27FC236}">
                <a16:creationId xmlns:a16="http://schemas.microsoft.com/office/drawing/2014/main" id="{C2269ACA-44CB-43B7-B292-A7E242C8FC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11</a:t>
            </a:fld>
            <a:endParaRPr lang="en-US" dirty="0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ADA3779B-1020-4774-A981-AAFCC0957EE5}"/>
              </a:ext>
            </a:extLst>
          </p:cNvPr>
          <p:cNvSpPr/>
          <p:nvPr/>
        </p:nvSpPr>
        <p:spPr>
          <a:xfrm>
            <a:off x="0" y="6399014"/>
            <a:ext cx="12192000" cy="458986"/>
          </a:xfrm>
          <a:prstGeom prst="rect">
            <a:avLst/>
          </a:prstGeom>
          <a:gradFill flip="none" rotWithShape="1">
            <a:gsLst>
              <a:gs pos="0">
                <a:srgbClr val="FFC000">
                  <a:tint val="66000"/>
                  <a:satMod val="160000"/>
                </a:srgbClr>
              </a:gs>
              <a:gs pos="50000">
                <a:srgbClr val="FFC000">
                  <a:tint val="44500"/>
                  <a:satMod val="160000"/>
                </a:srgbClr>
              </a:gs>
              <a:gs pos="100000">
                <a:srgbClr val="FFC000">
                  <a:tint val="23500"/>
                  <a:satMod val="160000"/>
                </a:srgbClr>
              </a:gs>
            </a:gsLst>
            <a:lin ang="16200000" scaled="1"/>
            <a:tileRect/>
          </a:gra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C070D7CB-C505-4242-9DEB-B2750F653012}"/>
              </a:ext>
            </a:extLst>
          </p:cNvPr>
          <p:cNvSpPr txBox="1"/>
          <p:nvPr/>
        </p:nvSpPr>
        <p:spPr>
          <a:xfrm>
            <a:off x="0" y="6459230"/>
            <a:ext cx="1219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dirty="0">
                <a:latin typeface="Avenir Next LT Pro" panose="020B0504020202020204" pitchFamily="34" charset="0"/>
              </a:rPr>
              <a:t>SMA - Università degli studi di Milano Bicocca – Anno accademico 2019-20</a:t>
            </a:r>
          </a:p>
        </p:txBody>
      </p:sp>
      <p:pic>
        <p:nvPicPr>
          <p:cNvPr id="10" name="Picture 2" descr="Home">
            <a:extLst>
              <a:ext uri="{FF2B5EF4-FFF2-40B4-BE49-F238E27FC236}">
                <a16:creationId xmlns:a16="http://schemas.microsoft.com/office/drawing/2014/main" id="{F96B8984-284B-4D45-909F-1EBBC52621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63372" y="6399013"/>
            <a:ext cx="428628" cy="46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Immagine 11" descr="Immagine che contiene largo, telefono&#10;&#10;Descrizione generata automaticamente">
            <a:extLst>
              <a:ext uri="{FF2B5EF4-FFF2-40B4-BE49-F238E27FC236}">
                <a16:creationId xmlns:a16="http://schemas.microsoft.com/office/drawing/2014/main" id="{03C8102A-6428-4F20-B95E-12DE38B088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2400" y="1692243"/>
            <a:ext cx="4441990" cy="2605968"/>
          </a:xfrm>
          <a:prstGeom prst="rect">
            <a:avLst/>
          </a:prstGeom>
        </p:spPr>
      </p:pic>
      <p:sp>
        <p:nvSpPr>
          <p:cNvPr id="18" name="Titolo 1">
            <a:extLst>
              <a:ext uri="{FF2B5EF4-FFF2-40B4-BE49-F238E27FC236}">
                <a16:creationId xmlns:a16="http://schemas.microsoft.com/office/drawing/2014/main" id="{01DDFAC4-E79B-4AD2-863D-9C3358FD11D7}"/>
              </a:ext>
            </a:extLst>
          </p:cNvPr>
          <p:cNvSpPr txBox="1">
            <a:spLocks/>
          </p:cNvSpPr>
          <p:nvPr/>
        </p:nvSpPr>
        <p:spPr>
          <a:xfrm>
            <a:off x="417204" y="154568"/>
            <a:ext cx="10167937" cy="11795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4000" dirty="0">
                <a:latin typeface="Avenir Next LT Pro" panose="020B0504020202020204" pitchFamily="34" charset="0"/>
              </a:rPr>
              <a:t>Individuazione hub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30ADA32A-1296-41FF-9411-C9E629D78CCD}"/>
              </a:ext>
            </a:extLst>
          </p:cNvPr>
          <p:cNvSpPr txBox="1"/>
          <p:nvPr/>
        </p:nvSpPr>
        <p:spPr>
          <a:xfrm>
            <a:off x="5716999" y="5746783"/>
            <a:ext cx="8961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latin typeface="Avenir Next LT Pro" panose="020B0504020202020204" pitchFamily="34" charset="0"/>
              </a:rPr>
              <a:t>qualità</a:t>
            </a:r>
          </a:p>
        </p:txBody>
      </p:sp>
      <p:pic>
        <p:nvPicPr>
          <p:cNvPr id="3074" name="Picture 2" descr="Fiorello fa 60: il suo compleanno in quarantena | Amica">
            <a:extLst>
              <a:ext uri="{FF2B5EF4-FFF2-40B4-BE49-F238E27FC236}">
                <a16:creationId xmlns:a16="http://schemas.microsoft.com/office/drawing/2014/main" id="{941093C6-8F7E-4165-BCFA-01053DC2E7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4306" y="4779243"/>
            <a:ext cx="970405" cy="970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ttangolo con angoli arrotondati 21">
            <a:extLst>
              <a:ext uri="{FF2B5EF4-FFF2-40B4-BE49-F238E27FC236}">
                <a16:creationId xmlns:a16="http://schemas.microsoft.com/office/drawing/2014/main" id="{29BF707D-8606-45E6-A41C-D2970EBEA022}"/>
              </a:ext>
            </a:extLst>
          </p:cNvPr>
          <p:cNvSpPr/>
          <p:nvPr/>
        </p:nvSpPr>
        <p:spPr>
          <a:xfrm>
            <a:off x="8351520" y="2718816"/>
            <a:ext cx="731520" cy="176784"/>
          </a:xfrm>
          <a:prstGeom prst="round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Rettangolo con angoli arrotondati 23">
            <a:extLst>
              <a:ext uri="{FF2B5EF4-FFF2-40B4-BE49-F238E27FC236}">
                <a16:creationId xmlns:a16="http://schemas.microsoft.com/office/drawing/2014/main" id="{2CBB7F9D-79FA-42C3-BBD1-19E9F8DE3A7E}"/>
              </a:ext>
            </a:extLst>
          </p:cNvPr>
          <p:cNvSpPr/>
          <p:nvPr/>
        </p:nvSpPr>
        <p:spPr>
          <a:xfrm>
            <a:off x="8355708" y="3122479"/>
            <a:ext cx="731520" cy="176784"/>
          </a:xfrm>
          <a:prstGeom prst="round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Rettangolo con angoli arrotondati 24">
            <a:extLst>
              <a:ext uri="{FF2B5EF4-FFF2-40B4-BE49-F238E27FC236}">
                <a16:creationId xmlns:a16="http://schemas.microsoft.com/office/drawing/2014/main" id="{83563D6B-87C9-4F06-B634-12EA6D8630F1}"/>
              </a:ext>
            </a:extLst>
          </p:cNvPr>
          <p:cNvSpPr/>
          <p:nvPr/>
        </p:nvSpPr>
        <p:spPr>
          <a:xfrm>
            <a:off x="7046976" y="2895600"/>
            <a:ext cx="713194" cy="226879"/>
          </a:xfrm>
          <a:prstGeom prst="round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24543186-F692-404A-9563-7ED6A02D9F92}"/>
              </a:ext>
            </a:extLst>
          </p:cNvPr>
          <p:cNvSpPr txBox="1"/>
          <p:nvPr/>
        </p:nvSpPr>
        <p:spPr>
          <a:xfrm>
            <a:off x="1753061" y="5749648"/>
            <a:ext cx="13235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latin typeface="Avenir Next LT Pro" panose="020B0504020202020204" pitchFamily="34" charset="0"/>
              </a:rPr>
              <a:t>popolarità</a:t>
            </a:r>
          </a:p>
        </p:txBody>
      </p:sp>
      <p:pic>
        <p:nvPicPr>
          <p:cNvPr id="3076" name="Picture 4" descr="Daniele Capezzone (@Capezzone) | Twitter">
            <a:extLst>
              <a:ext uri="{FF2B5EF4-FFF2-40B4-BE49-F238E27FC236}">
                <a16:creationId xmlns:a16="http://schemas.microsoft.com/office/drawing/2014/main" id="{F830765B-A1A6-4428-8AE9-F41FD1CCE0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4296" y="4773667"/>
            <a:ext cx="981555" cy="981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Nicola Porro - Leggermente">
            <a:extLst>
              <a:ext uri="{FF2B5EF4-FFF2-40B4-BE49-F238E27FC236}">
                <a16:creationId xmlns:a16="http://schemas.microsoft.com/office/drawing/2014/main" id="{A4404188-0B71-483E-9150-E3582A9952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5817" y="4763742"/>
            <a:ext cx="981555" cy="981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770D90B6-437F-4D2A-BC11-E3CD2D2D6239}"/>
              </a:ext>
            </a:extLst>
          </p:cNvPr>
          <p:cNvSpPr txBox="1"/>
          <p:nvPr/>
        </p:nvSpPr>
        <p:spPr>
          <a:xfrm>
            <a:off x="9542789" y="5728784"/>
            <a:ext cx="8961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latin typeface="Avenir Next LT Pro" panose="020B0504020202020204" pitchFamily="34" charset="0"/>
              </a:rPr>
              <a:t>mix</a:t>
            </a:r>
          </a:p>
        </p:txBody>
      </p:sp>
      <p:sp>
        <p:nvSpPr>
          <p:cNvPr id="19" name="Segnaposto numero diapositiva 9">
            <a:extLst>
              <a:ext uri="{FF2B5EF4-FFF2-40B4-BE49-F238E27FC236}">
                <a16:creationId xmlns:a16="http://schemas.microsoft.com/office/drawing/2014/main" id="{A6A400BD-CF40-46F7-8DC0-7DC5B5E6A0B5}"/>
              </a:ext>
            </a:extLst>
          </p:cNvPr>
          <p:cNvSpPr txBox="1">
            <a:spLocks/>
          </p:cNvSpPr>
          <p:nvPr/>
        </p:nvSpPr>
        <p:spPr>
          <a:xfrm>
            <a:off x="9029700" y="64496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8/ 16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357A8DBC-BBDD-4D19-AC1F-D004CBB6EFA8}"/>
              </a:ext>
            </a:extLst>
          </p:cNvPr>
          <p:cNvSpPr txBox="1"/>
          <p:nvPr/>
        </p:nvSpPr>
        <p:spPr>
          <a:xfrm>
            <a:off x="495951" y="1232573"/>
            <a:ext cx="3667116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u="sng" dirty="0">
                <a:latin typeface="Avenir Next LT Pro" panose="020B0504020202020204" pitchFamily="34" charset="0"/>
              </a:rPr>
              <a:t>Risultati ottenuti</a:t>
            </a:r>
          </a:p>
          <a:p>
            <a:endParaRPr lang="it-IT" u="sng" dirty="0">
              <a:latin typeface="Avenir Next LT Pro" panose="020B05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>
                <a:latin typeface="Avenir Next LT Pro" panose="020B0504020202020204" pitchFamily="34" charset="0"/>
              </a:rPr>
              <a:t>Nodi rilevanti risultano essere identici in alcuni istanti temporali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dirty="0">
              <a:latin typeface="Avenir Next LT Pro" panose="020B05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>
                <a:latin typeface="Avenir Next LT Pro" panose="020B0504020202020204" pitchFamily="34" charset="0"/>
              </a:rPr>
              <a:t>Gran parte degli hub sono giornalisti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dirty="0">
              <a:latin typeface="Avenir Next LT Pro" panose="020B05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>
                <a:latin typeface="Avenir Next LT Pro" panose="020B0504020202020204" pitchFamily="34" charset="0"/>
              </a:rPr>
              <a:t>Emerge fenomeno </a:t>
            </a:r>
            <a:r>
              <a:rPr lang="it-IT" i="1" dirty="0">
                <a:latin typeface="Avenir Next LT Pro" panose="020B0504020202020204" pitchFamily="34" charset="0"/>
              </a:rPr>
              <a:t>attaccamento preferenziale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dirty="0">
              <a:latin typeface="Avenir Next LT Pro" panose="020B0504020202020204" pitchFamily="34" charset="0"/>
            </a:endParaRPr>
          </a:p>
          <a:p>
            <a:endParaRPr lang="it-IT" dirty="0">
              <a:latin typeface="Avenir Next LT Pro" panose="020B05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dirty="0">
              <a:latin typeface="Avenir Next LT Pro" panose="020B05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9775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2" grpId="0" animBg="1"/>
      <p:bldP spid="24" grpId="0" animBg="1"/>
      <p:bldP spid="25" grpId="0" animBg="1"/>
      <p:bldP spid="27" grpId="0"/>
      <p:bldP spid="3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egnaposto numero diapositiva 7">
            <a:extLst>
              <a:ext uri="{FF2B5EF4-FFF2-40B4-BE49-F238E27FC236}">
                <a16:creationId xmlns:a16="http://schemas.microsoft.com/office/drawing/2014/main" id="{DF07AAD5-5510-4E2A-B507-7C7041F8A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12</a:t>
            </a:fld>
            <a:endParaRPr lang="en-US" dirty="0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06D8A2C2-F9BB-427A-B329-B830F01777AE}"/>
              </a:ext>
            </a:extLst>
          </p:cNvPr>
          <p:cNvSpPr/>
          <p:nvPr/>
        </p:nvSpPr>
        <p:spPr>
          <a:xfrm>
            <a:off x="0" y="6399014"/>
            <a:ext cx="12192000" cy="458986"/>
          </a:xfrm>
          <a:prstGeom prst="rect">
            <a:avLst/>
          </a:prstGeom>
          <a:gradFill flip="none" rotWithShape="1">
            <a:gsLst>
              <a:gs pos="0">
                <a:srgbClr val="FFC000">
                  <a:tint val="66000"/>
                  <a:satMod val="160000"/>
                </a:srgbClr>
              </a:gs>
              <a:gs pos="50000">
                <a:srgbClr val="FFC000">
                  <a:tint val="44500"/>
                  <a:satMod val="160000"/>
                </a:srgbClr>
              </a:gs>
              <a:gs pos="100000">
                <a:srgbClr val="FFC000">
                  <a:tint val="23500"/>
                  <a:satMod val="160000"/>
                </a:srgbClr>
              </a:gs>
            </a:gsLst>
            <a:lin ang="16200000" scaled="1"/>
            <a:tileRect/>
          </a:gra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293989F9-0746-4D96-8A7F-C41C1D9D8ECC}"/>
              </a:ext>
            </a:extLst>
          </p:cNvPr>
          <p:cNvSpPr txBox="1"/>
          <p:nvPr/>
        </p:nvSpPr>
        <p:spPr>
          <a:xfrm>
            <a:off x="0" y="6459230"/>
            <a:ext cx="1219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dirty="0">
                <a:latin typeface="Avenir Next LT Pro" panose="020B0504020202020204" pitchFamily="34" charset="0"/>
              </a:rPr>
              <a:t>SMA - Università degli studi di Milano Bicocca – Anno accademico 2019-20</a:t>
            </a:r>
          </a:p>
        </p:txBody>
      </p:sp>
      <p:pic>
        <p:nvPicPr>
          <p:cNvPr id="14" name="Picture 2" descr="Home">
            <a:extLst>
              <a:ext uri="{FF2B5EF4-FFF2-40B4-BE49-F238E27FC236}">
                <a16:creationId xmlns:a16="http://schemas.microsoft.com/office/drawing/2014/main" id="{BCB9CB0F-FA70-413F-84BA-BB5B11981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63372" y="6399013"/>
            <a:ext cx="428628" cy="46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itolo 1">
            <a:extLst>
              <a:ext uri="{FF2B5EF4-FFF2-40B4-BE49-F238E27FC236}">
                <a16:creationId xmlns:a16="http://schemas.microsoft.com/office/drawing/2014/main" id="{7018712B-8935-411F-8884-CB52AF564158}"/>
              </a:ext>
            </a:extLst>
          </p:cNvPr>
          <p:cNvSpPr txBox="1">
            <a:spLocks/>
          </p:cNvSpPr>
          <p:nvPr/>
        </p:nvSpPr>
        <p:spPr>
          <a:xfrm>
            <a:off x="417204" y="154568"/>
            <a:ext cx="10167937" cy="11795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4000" dirty="0">
                <a:latin typeface="Avenir Next LT Pro" panose="020B0504020202020204" pitchFamily="34" charset="0"/>
              </a:rPr>
              <a:t>Community </a:t>
            </a:r>
            <a:r>
              <a:rPr lang="it-IT" sz="4000" dirty="0" err="1">
                <a:latin typeface="Avenir Next LT Pro" panose="020B0504020202020204" pitchFamily="34" charset="0"/>
              </a:rPr>
              <a:t>detection</a:t>
            </a:r>
            <a:endParaRPr lang="it-IT" sz="4000" dirty="0">
              <a:latin typeface="Avenir Next LT Pro" panose="020B0504020202020204" pitchFamily="34" charset="0"/>
            </a:endParaRP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BB6A2EDA-3F22-47B7-9734-08E3581945F3}"/>
              </a:ext>
            </a:extLst>
          </p:cNvPr>
          <p:cNvSpPr txBox="1"/>
          <p:nvPr/>
        </p:nvSpPr>
        <p:spPr>
          <a:xfrm>
            <a:off x="514163" y="1628443"/>
            <a:ext cx="30558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Avenir Next LT Pro" panose="020B0504020202020204" pitchFamily="34" charset="0"/>
              </a:rPr>
              <a:t>Famiglie algoritmi</a:t>
            </a:r>
          </a:p>
        </p:txBody>
      </p:sp>
      <p:cxnSp>
        <p:nvCxnSpPr>
          <p:cNvPr id="28" name="Connettore 2 27">
            <a:extLst>
              <a:ext uri="{FF2B5EF4-FFF2-40B4-BE49-F238E27FC236}">
                <a16:creationId xmlns:a16="http://schemas.microsoft.com/office/drawing/2014/main" id="{9D0E1913-1887-45B8-B7CC-96ED80AB9157}"/>
              </a:ext>
            </a:extLst>
          </p:cNvPr>
          <p:cNvCxnSpPr>
            <a:cxnSpLocks/>
          </p:cNvCxnSpPr>
          <p:nvPr/>
        </p:nvCxnSpPr>
        <p:spPr>
          <a:xfrm flipV="1">
            <a:off x="2511646" y="1521208"/>
            <a:ext cx="924012" cy="2943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Connettore 2 30">
            <a:extLst>
              <a:ext uri="{FF2B5EF4-FFF2-40B4-BE49-F238E27FC236}">
                <a16:creationId xmlns:a16="http://schemas.microsoft.com/office/drawing/2014/main" id="{1D6690EB-55D1-4E6C-A46E-5D5D93FC5345}"/>
              </a:ext>
            </a:extLst>
          </p:cNvPr>
          <p:cNvCxnSpPr>
            <a:cxnSpLocks/>
          </p:cNvCxnSpPr>
          <p:nvPr/>
        </p:nvCxnSpPr>
        <p:spPr>
          <a:xfrm>
            <a:off x="2511646" y="1815570"/>
            <a:ext cx="924012" cy="2668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8F9092FA-F398-4711-B512-8678819036C2}"/>
              </a:ext>
            </a:extLst>
          </p:cNvPr>
          <p:cNvSpPr txBox="1"/>
          <p:nvPr/>
        </p:nvSpPr>
        <p:spPr>
          <a:xfrm>
            <a:off x="3497801" y="1334081"/>
            <a:ext cx="15535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latin typeface="Avenir Next LT Pro" panose="020B0504020202020204" pitchFamily="34" charset="0"/>
              </a:rPr>
              <a:t>node-centric</a:t>
            </a:r>
            <a:endParaRPr lang="it-IT" dirty="0">
              <a:latin typeface="Avenir Next LT Pro" panose="020B0504020202020204" pitchFamily="34" charset="0"/>
            </a:endParaRPr>
          </a:p>
        </p:txBody>
      </p:sp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73DEACE6-1770-43A0-B880-EECC2F61179F}"/>
              </a:ext>
            </a:extLst>
          </p:cNvPr>
          <p:cNvSpPr txBox="1"/>
          <p:nvPr/>
        </p:nvSpPr>
        <p:spPr>
          <a:xfrm>
            <a:off x="3497800" y="1877089"/>
            <a:ext cx="2069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Avenir Next LT Pro" panose="020B0504020202020204" pitchFamily="34" charset="0"/>
              </a:rPr>
              <a:t>group-</a:t>
            </a:r>
            <a:r>
              <a:rPr lang="it-IT" dirty="0" err="1">
                <a:latin typeface="Avenir Next LT Pro" panose="020B0504020202020204" pitchFamily="34" charset="0"/>
              </a:rPr>
              <a:t>centric</a:t>
            </a:r>
            <a:endParaRPr lang="it-IT" dirty="0">
              <a:latin typeface="Avenir Next LT Pro" panose="020B0504020202020204" pitchFamily="34" charset="0"/>
            </a:endParaRPr>
          </a:p>
        </p:txBody>
      </p:sp>
      <p:cxnSp>
        <p:nvCxnSpPr>
          <p:cNvPr id="36" name="Connettore 2 35">
            <a:extLst>
              <a:ext uri="{FF2B5EF4-FFF2-40B4-BE49-F238E27FC236}">
                <a16:creationId xmlns:a16="http://schemas.microsoft.com/office/drawing/2014/main" id="{E028A5B2-0850-43BE-93DE-1FA6F15A89D5}"/>
              </a:ext>
            </a:extLst>
          </p:cNvPr>
          <p:cNvCxnSpPr>
            <a:cxnSpLocks/>
          </p:cNvCxnSpPr>
          <p:nvPr/>
        </p:nvCxnSpPr>
        <p:spPr>
          <a:xfrm>
            <a:off x="2511646" y="1815570"/>
            <a:ext cx="835236" cy="6739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085EA4B7-5060-4E00-A5AF-953A171E4D85}"/>
              </a:ext>
            </a:extLst>
          </p:cNvPr>
          <p:cNvSpPr txBox="1"/>
          <p:nvPr/>
        </p:nvSpPr>
        <p:spPr>
          <a:xfrm>
            <a:off x="3435658" y="2348531"/>
            <a:ext cx="1802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Avenir Next LT Pro" panose="020B0504020202020204" pitchFamily="34" charset="0"/>
              </a:rPr>
              <a:t>network-</a:t>
            </a:r>
            <a:r>
              <a:rPr lang="it-IT" dirty="0" err="1">
                <a:latin typeface="Avenir Next LT Pro" panose="020B0504020202020204" pitchFamily="34" charset="0"/>
              </a:rPr>
              <a:t>centric</a:t>
            </a:r>
            <a:endParaRPr lang="it-IT" dirty="0">
              <a:latin typeface="Avenir Next LT Pro" panose="020B0504020202020204" pitchFamily="34" charset="0"/>
            </a:endParaRPr>
          </a:p>
        </p:txBody>
      </p:sp>
      <p:cxnSp>
        <p:nvCxnSpPr>
          <p:cNvPr id="39" name="Connettore 2 38">
            <a:extLst>
              <a:ext uri="{FF2B5EF4-FFF2-40B4-BE49-F238E27FC236}">
                <a16:creationId xmlns:a16="http://schemas.microsoft.com/office/drawing/2014/main" id="{89455C73-8C0D-4D7E-9DB2-8C717A11A25C}"/>
              </a:ext>
            </a:extLst>
          </p:cNvPr>
          <p:cNvCxnSpPr>
            <a:cxnSpLocks/>
            <a:endCxn id="45" idx="1"/>
          </p:cNvCxnSpPr>
          <p:nvPr/>
        </p:nvCxnSpPr>
        <p:spPr>
          <a:xfrm>
            <a:off x="2511646" y="1815570"/>
            <a:ext cx="861864" cy="11697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5" name="CasellaDiTesto 44">
            <a:extLst>
              <a:ext uri="{FF2B5EF4-FFF2-40B4-BE49-F238E27FC236}">
                <a16:creationId xmlns:a16="http://schemas.microsoft.com/office/drawing/2014/main" id="{BD4420B4-42E9-41BE-967D-F8BE238A88E5}"/>
              </a:ext>
            </a:extLst>
          </p:cNvPr>
          <p:cNvSpPr txBox="1"/>
          <p:nvPr/>
        </p:nvSpPr>
        <p:spPr>
          <a:xfrm>
            <a:off x="3373510" y="2800616"/>
            <a:ext cx="2193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latin typeface="Avenir Next LT Pro" panose="020B0504020202020204" pitchFamily="34" charset="0"/>
              </a:rPr>
              <a:t>hierarchy-centric</a:t>
            </a:r>
            <a:endParaRPr lang="it-IT" dirty="0">
              <a:latin typeface="Avenir Next LT Pro" panose="020B0504020202020204" pitchFamily="34" charset="0"/>
            </a:endParaRPr>
          </a:p>
        </p:txBody>
      </p:sp>
      <p:pic>
        <p:nvPicPr>
          <p:cNvPr id="47" name="Immagine 46" descr="Immagine che contiene disegnando&#10;&#10;Descrizione generata automaticamente">
            <a:extLst>
              <a:ext uri="{FF2B5EF4-FFF2-40B4-BE49-F238E27FC236}">
                <a16:creationId xmlns:a16="http://schemas.microsoft.com/office/drawing/2014/main" id="{06BEFFC0-8DB9-453C-AE0D-66BF15FE54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5843" y="1935575"/>
            <a:ext cx="275150" cy="275150"/>
          </a:xfrm>
          <a:prstGeom prst="rect">
            <a:avLst/>
          </a:prstGeom>
        </p:spPr>
      </p:pic>
      <p:pic>
        <p:nvPicPr>
          <p:cNvPr id="48" name="Immagine 47" descr="Immagine che contiene disegnando&#10;&#10;Descrizione generata automaticamente">
            <a:extLst>
              <a:ext uri="{FF2B5EF4-FFF2-40B4-BE49-F238E27FC236}">
                <a16:creationId xmlns:a16="http://schemas.microsoft.com/office/drawing/2014/main" id="{0F30EC96-03A5-4A32-85A3-BD324A0717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5336" y="2389954"/>
            <a:ext cx="275836" cy="260202"/>
          </a:xfrm>
          <a:prstGeom prst="rect">
            <a:avLst/>
          </a:prstGeom>
        </p:spPr>
      </p:pic>
      <p:pic>
        <p:nvPicPr>
          <p:cNvPr id="49" name="Immagine 48" descr="Immagine che contiene disegnando&#10;&#10;Descrizione generata automaticamente">
            <a:extLst>
              <a:ext uri="{FF2B5EF4-FFF2-40B4-BE49-F238E27FC236}">
                <a16:creationId xmlns:a16="http://schemas.microsoft.com/office/drawing/2014/main" id="{1A39449B-8673-4679-9426-42A7964870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0785" y="1405647"/>
            <a:ext cx="275150" cy="275150"/>
          </a:xfrm>
          <a:prstGeom prst="rect">
            <a:avLst/>
          </a:prstGeom>
        </p:spPr>
      </p:pic>
      <p:pic>
        <p:nvPicPr>
          <p:cNvPr id="50" name="Immagine 49" descr="Immagine che contiene disegnando&#10;&#10;Descrizione generata automaticamente">
            <a:extLst>
              <a:ext uri="{FF2B5EF4-FFF2-40B4-BE49-F238E27FC236}">
                <a16:creationId xmlns:a16="http://schemas.microsoft.com/office/drawing/2014/main" id="{296793FE-AC18-4118-90DB-25F2B51E9E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615" y="2861396"/>
            <a:ext cx="275836" cy="260202"/>
          </a:xfrm>
          <a:prstGeom prst="rect">
            <a:avLst/>
          </a:prstGeom>
        </p:spPr>
      </p:pic>
      <p:sp>
        <p:nvSpPr>
          <p:cNvPr id="51" name="CasellaDiTesto 50">
            <a:extLst>
              <a:ext uri="{FF2B5EF4-FFF2-40B4-BE49-F238E27FC236}">
                <a16:creationId xmlns:a16="http://schemas.microsoft.com/office/drawing/2014/main" id="{D0CE565C-41BD-4597-A952-8E46E2804AE2}"/>
              </a:ext>
            </a:extLst>
          </p:cNvPr>
          <p:cNvSpPr txBox="1"/>
          <p:nvPr/>
        </p:nvSpPr>
        <p:spPr>
          <a:xfrm>
            <a:off x="7974355" y="1287914"/>
            <a:ext cx="3198944" cy="83099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rgbClr val="C00000"/>
                </a:solidFill>
                <a:latin typeface="Avenir Next LT Pro" panose="020B0504020202020204" pitchFamily="34" charset="0"/>
              </a:rPr>
              <a:t>N.B.</a:t>
            </a:r>
          </a:p>
          <a:p>
            <a:r>
              <a:rPr lang="it-IT" sz="1600" dirty="0">
                <a:latin typeface="Avenir Next LT Pro" panose="020B0504020202020204" pitchFamily="34" charset="0"/>
              </a:rPr>
              <a:t>Il grafo cumulato totale contiene 16347 relazioni e 9959 nodi</a:t>
            </a:r>
          </a:p>
        </p:txBody>
      </p:sp>
      <p:sp>
        <p:nvSpPr>
          <p:cNvPr id="52" name="CasellaDiTesto 51">
            <a:extLst>
              <a:ext uri="{FF2B5EF4-FFF2-40B4-BE49-F238E27FC236}">
                <a16:creationId xmlns:a16="http://schemas.microsoft.com/office/drawing/2014/main" id="{147F1B6D-1039-41C8-A1F6-0DB9D42CF13E}"/>
              </a:ext>
            </a:extLst>
          </p:cNvPr>
          <p:cNvSpPr txBox="1"/>
          <p:nvPr/>
        </p:nvSpPr>
        <p:spPr>
          <a:xfrm>
            <a:off x="406434" y="3852250"/>
            <a:ext cx="305580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Avenir Next LT Pro" panose="020B0504020202020204" pitchFamily="34" charset="0"/>
              </a:rPr>
              <a:t>Algoritmi utilizzati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>
              <a:latin typeface="Avenir Next LT Pro" panose="020B05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i="1" dirty="0" err="1">
                <a:latin typeface="Avenir Next LT Pro" panose="020B0504020202020204" pitchFamily="34" charset="0"/>
              </a:rPr>
              <a:t>Clauset</a:t>
            </a:r>
            <a:r>
              <a:rPr lang="it-IT" i="1" dirty="0">
                <a:latin typeface="Avenir Next LT Pro" panose="020B0504020202020204" pitchFamily="34" charset="0"/>
              </a:rPr>
              <a:t>-Newman-Moore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i="1" dirty="0">
              <a:latin typeface="Avenir Next LT Pro" panose="020B05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i="1" dirty="0" err="1">
                <a:latin typeface="Avenir Next LT Pro" panose="020B0504020202020204" pitchFamily="34" charset="0"/>
              </a:rPr>
              <a:t>Louvain</a:t>
            </a:r>
            <a:endParaRPr lang="it-IT" i="1" dirty="0">
              <a:latin typeface="Avenir Next LT Pro" panose="020B05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>
              <a:latin typeface="Avenir Next LT Pro" panose="020B0504020202020204" pitchFamily="34" charset="0"/>
            </a:endParaRPr>
          </a:p>
        </p:txBody>
      </p:sp>
      <p:cxnSp>
        <p:nvCxnSpPr>
          <p:cNvPr id="54" name="Connettore 2 53">
            <a:extLst>
              <a:ext uri="{FF2B5EF4-FFF2-40B4-BE49-F238E27FC236}">
                <a16:creationId xmlns:a16="http://schemas.microsoft.com/office/drawing/2014/main" id="{517D8B5E-0F21-4E73-AF25-97B3E19C5B0D}"/>
              </a:ext>
            </a:extLst>
          </p:cNvPr>
          <p:cNvCxnSpPr>
            <a:cxnSpLocks/>
          </p:cNvCxnSpPr>
          <p:nvPr/>
        </p:nvCxnSpPr>
        <p:spPr>
          <a:xfrm flipV="1">
            <a:off x="3403519" y="4588086"/>
            <a:ext cx="927674" cy="13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6" name="Connettore 2 55">
            <a:extLst>
              <a:ext uri="{FF2B5EF4-FFF2-40B4-BE49-F238E27FC236}">
                <a16:creationId xmlns:a16="http://schemas.microsoft.com/office/drawing/2014/main" id="{28FC67B6-8947-473C-B77E-6268DFAFE2EE}"/>
              </a:ext>
            </a:extLst>
          </p:cNvPr>
          <p:cNvCxnSpPr>
            <a:cxnSpLocks/>
          </p:cNvCxnSpPr>
          <p:nvPr/>
        </p:nvCxnSpPr>
        <p:spPr>
          <a:xfrm flipV="1">
            <a:off x="1804263" y="5127238"/>
            <a:ext cx="1138315" cy="13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7" name="CasellaDiTesto 56">
            <a:extLst>
              <a:ext uri="{FF2B5EF4-FFF2-40B4-BE49-F238E27FC236}">
                <a16:creationId xmlns:a16="http://schemas.microsoft.com/office/drawing/2014/main" id="{4030F890-DBAF-4D9D-8C49-3B949D2F43EF}"/>
              </a:ext>
            </a:extLst>
          </p:cNvPr>
          <p:cNvSpPr txBox="1"/>
          <p:nvPr/>
        </p:nvSpPr>
        <p:spPr>
          <a:xfrm>
            <a:off x="4406945" y="4384199"/>
            <a:ext cx="2045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latin typeface="Avenir Next LT Pro" panose="020B0504020202020204" pitchFamily="34" charset="0"/>
              </a:rPr>
              <a:t>approccio </a:t>
            </a:r>
            <a:r>
              <a:rPr lang="it-IT" i="1" dirty="0" err="1">
                <a:latin typeface="Avenir Next LT Pro" panose="020B0504020202020204" pitchFamily="34" charset="0"/>
              </a:rPr>
              <a:t>greedy</a:t>
            </a:r>
            <a:endParaRPr lang="it-IT" i="1" dirty="0">
              <a:latin typeface="Avenir Next LT Pro" panose="020B0504020202020204" pitchFamily="34" charset="0"/>
            </a:endParaRPr>
          </a:p>
        </p:txBody>
      </p:sp>
      <p:sp>
        <p:nvSpPr>
          <p:cNvPr id="58" name="CasellaDiTesto 57">
            <a:extLst>
              <a:ext uri="{FF2B5EF4-FFF2-40B4-BE49-F238E27FC236}">
                <a16:creationId xmlns:a16="http://schemas.microsoft.com/office/drawing/2014/main" id="{EAC01F94-C91C-42E0-945D-420081C22513}"/>
              </a:ext>
            </a:extLst>
          </p:cNvPr>
          <p:cNvSpPr txBox="1"/>
          <p:nvPr/>
        </p:nvSpPr>
        <p:spPr>
          <a:xfrm>
            <a:off x="2973652" y="4949096"/>
            <a:ext cx="2457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i="1" dirty="0" err="1">
                <a:latin typeface="Avenir Next LT Pro" panose="020B0504020202020204" pitchFamily="34" charset="0"/>
              </a:rPr>
              <a:t>local</a:t>
            </a:r>
            <a:r>
              <a:rPr lang="it-IT" i="1" dirty="0">
                <a:latin typeface="Avenir Next LT Pro" panose="020B0504020202020204" pitchFamily="34" charset="0"/>
              </a:rPr>
              <a:t> </a:t>
            </a:r>
            <a:r>
              <a:rPr lang="it-IT" i="1" dirty="0" err="1">
                <a:latin typeface="Avenir Next LT Pro" panose="020B0504020202020204" pitchFamily="34" charset="0"/>
              </a:rPr>
              <a:t>moving</a:t>
            </a:r>
            <a:r>
              <a:rPr lang="it-IT" i="1" dirty="0">
                <a:latin typeface="Avenir Next LT Pro" panose="020B0504020202020204" pitchFamily="34" charset="0"/>
              </a:rPr>
              <a:t> </a:t>
            </a:r>
            <a:r>
              <a:rPr lang="it-IT" i="1" dirty="0" err="1">
                <a:latin typeface="Avenir Next LT Pro" panose="020B0504020202020204" pitchFamily="34" charset="0"/>
              </a:rPr>
              <a:t>heuristic</a:t>
            </a:r>
            <a:endParaRPr lang="it-IT" i="1" dirty="0">
              <a:latin typeface="Avenir Next LT Pro" panose="020B0504020202020204" pitchFamily="34" charset="0"/>
            </a:endParaRPr>
          </a:p>
        </p:txBody>
      </p:sp>
      <p:sp>
        <p:nvSpPr>
          <p:cNvPr id="65" name="CasellaDiTesto 64">
            <a:extLst>
              <a:ext uri="{FF2B5EF4-FFF2-40B4-BE49-F238E27FC236}">
                <a16:creationId xmlns:a16="http://schemas.microsoft.com/office/drawing/2014/main" id="{DA337484-184A-4C98-A9F2-525893D365F6}"/>
              </a:ext>
            </a:extLst>
          </p:cNvPr>
          <p:cNvSpPr txBox="1"/>
          <p:nvPr/>
        </p:nvSpPr>
        <p:spPr>
          <a:xfrm>
            <a:off x="7974355" y="4118099"/>
            <a:ext cx="3198944" cy="83099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rgbClr val="C00000"/>
                </a:solidFill>
                <a:latin typeface="Avenir Next LT Pro" panose="020B0504020202020204" pitchFamily="34" charset="0"/>
              </a:rPr>
              <a:t>N.B.</a:t>
            </a:r>
          </a:p>
          <a:p>
            <a:r>
              <a:rPr lang="it-IT" sz="1600" dirty="0">
                <a:latin typeface="Avenir Next LT Pro" panose="020B0504020202020204" pitchFamily="34" charset="0"/>
              </a:rPr>
              <a:t>Entrambi gli algoritmi massimizzano la </a:t>
            </a:r>
            <a:r>
              <a:rPr lang="it-IT" sz="1600" i="1" dirty="0" err="1">
                <a:latin typeface="Avenir Next LT Pro" panose="020B0504020202020204" pitchFamily="34" charset="0"/>
              </a:rPr>
              <a:t>modularity</a:t>
            </a:r>
            <a:endParaRPr lang="it-IT" sz="1600" i="1" dirty="0">
              <a:latin typeface="Avenir Next LT Pro" panose="020B0504020202020204" pitchFamily="34" charset="0"/>
            </a:endParaRPr>
          </a:p>
        </p:txBody>
      </p:sp>
      <p:sp>
        <p:nvSpPr>
          <p:cNvPr id="30" name="Segnaposto numero diapositiva 9">
            <a:extLst>
              <a:ext uri="{FF2B5EF4-FFF2-40B4-BE49-F238E27FC236}">
                <a16:creationId xmlns:a16="http://schemas.microsoft.com/office/drawing/2014/main" id="{9541BBED-6A6C-4E1F-8808-49A59E178C7C}"/>
              </a:ext>
            </a:extLst>
          </p:cNvPr>
          <p:cNvSpPr txBox="1">
            <a:spLocks/>
          </p:cNvSpPr>
          <p:nvPr/>
        </p:nvSpPr>
        <p:spPr>
          <a:xfrm>
            <a:off x="9029700" y="64496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9/ 16</a:t>
            </a:r>
          </a:p>
        </p:txBody>
      </p:sp>
    </p:spTree>
    <p:extLst>
      <p:ext uri="{BB962C8B-B14F-4D97-AF65-F5344CB8AC3E}">
        <p14:creationId xmlns:p14="http://schemas.microsoft.com/office/powerpoint/2010/main" val="2728635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34" grpId="0"/>
      <p:bldP spid="35" grpId="0"/>
      <p:bldP spid="38" grpId="0"/>
      <p:bldP spid="45" grpId="0"/>
      <p:bldP spid="51" grpId="0" animBg="1"/>
      <p:bldP spid="57" grpId="0"/>
      <p:bldP spid="58" grpId="0"/>
      <p:bldP spid="6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8B96363A-CD78-480A-A740-F28ABBB1C2AA}"/>
              </a:ext>
            </a:extLst>
          </p:cNvPr>
          <p:cNvSpPr txBox="1"/>
          <p:nvPr/>
        </p:nvSpPr>
        <p:spPr>
          <a:xfrm>
            <a:off x="728364" y="1493139"/>
            <a:ext cx="51135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u="sng" dirty="0">
                <a:latin typeface="Avenir Next LT Pro" panose="020B0504020202020204" pitchFamily="34" charset="0"/>
              </a:rPr>
              <a:t>Valutazione algoritmi</a:t>
            </a:r>
          </a:p>
        </p:txBody>
      </p:sp>
      <p:sp>
        <p:nvSpPr>
          <p:cNvPr id="6" name="Segnaposto numero diapositiva 7">
            <a:extLst>
              <a:ext uri="{FF2B5EF4-FFF2-40B4-BE49-F238E27FC236}">
                <a16:creationId xmlns:a16="http://schemas.microsoft.com/office/drawing/2014/main" id="{1CDD976D-74F8-4325-8DC3-0316E45960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13</a:t>
            </a:fld>
            <a:endParaRPr lang="en-US" dirty="0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F91BA3BE-90A2-4739-843B-9D4F6CC5E4E3}"/>
              </a:ext>
            </a:extLst>
          </p:cNvPr>
          <p:cNvSpPr/>
          <p:nvPr/>
        </p:nvSpPr>
        <p:spPr>
          <a:xfrm>
            <a:off x="0" y="6399014"/>
            <a:ext cx="12192000" cy="458986"/>
          </a:xfrm>
          <a:prstGeom prst="rect">
            <a:avLst/>
          </a:prstGeom>
          <a:gradFill flip="none" rotWithShape="1">
            <a:gsLst>
              <a:gs pos="0">
                <a:srgbClr val="FFC000">
                  <a:tint val="66000"/>
                  <a:satMod val="160000"/>
                </a:srgbClr>
              </a:gs>
              <a:gs pos="50000">
                <a:srgbClr val="FFC000">
                  <a:tint val="44500"/>
                  <a:satMod val="160000"/>
                </a:srgbClr>
              </a:gs>
              <a:gs pos="100000">
                <a:srgbClr val="FFC000">
                  <a:tint val="23500"/>
                  <a:satMod val="160000"/>
                </a:srgbClr>
              </a:gs>
            </a:gsLst>
            <a:lin ang="16200000" scaled="1"/>
            <a:tileRect/>
          </a:gra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A1AF295E-48AE-48B6-AE23-C3696B294EDA}"/>
              </a:ext>
            </a:extLst>
          </p:cNvPr>
          <p:cNvSpPr txBox="1"/>
          <p:nvPr/>
        </p:nvSpPr>
        <p:spPr>
          <a:xfrm>
            <a:off x="0" y="6459230"/>
            <a:ext cx="1219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dirty="0">
                <a:latin typeface="Avenir Next LT Pro" panose="020B0504020202020204" pitchFamily="34" charset="0"/>
              </a:rPr>
              <a:t>SMA - Università degli studi di Milano Bicocca – Anno accademico 2019-20</a:t>
            </a:r>
          </a:p>
        </p:txBody>
      </p:sp>
      <p:pic>
        <p:nvPicPr>
          <p:cNvPr id="9" name="Picture 2" descr="Home">
            <a:extLst>
              <a:ext uri="{FF2B5EF4-FFF2-40B4-BE49-F238E27FC236}">
                <a16:creationId xmlns:a16="http://schemas.microsoft.com/office/drawing/2014/main" id="{02FB946C-B872-4CB8-BBA9-37E1D68A93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63372" y="6399013"/>
            <a:ext cx="428628" cy="46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Tabella 4">
            <a:extLst>
              <a:ext uri="{FF2B5EF4-FFF2-40B4-BE49-F238E27FC236}">
                <a16:creationId xmlns:a16="http://schemas.microsoft.com/office/drawing/2014/main" id="{2703A663-E281-47A7-8800-541D3C7787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9949722"/>
              </p:ext>
            </p:extLst>
          </p:nvPr>
        </p:nvGraphicFramePr>
        <p:xfrm>
          <a:off x="728364" y="1981742"/>
          <a:ext cx="5198370" cy="760012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599185">
                  <a:extLst>
                    <a:ext uri="{9D8B030D-6E8A-4147-A177-3AD203B41FA5}">
                      <a16:colId xmlns:a16="http://schemas.microsoft.com/office/drawing/2014/main" val="2700639249"/>
                    </a:ext>
                  </a:extLst>
                </a:gridCol>
                <a:gridCol w="2599185">
                  <a:extLst>
                    <a:ext uri="{9D8B030D-6E8A-4147-A177-3AD203B41FA5}">
                      <a16:colId xmlns:a16="http://schemas.microsoft.com/office/drawing/2014/main" val="3878106288"/>
                    </a:ext>
                  </a:extLst>
                </a:gridCol>
              </a:tblGrid>
              <a:tr h="380006">
                <a:tc>
                  <a:txBody>
                    <a:bodyPr/>
                    <a:lstStyle/>
                    <a:p>
                      <a:pPr algn="ctr"/>
                      <a:r>
                        <a:rPr lang="it-IT" i="1" dirty="0" err="1"/>
                        <a:t>Clauset</a:t>
                      </a:r>
                      <a:r>
                        <a:rPr lang="it-IT" i="1" dirty="0"/>
                        <a:t>-Newman-Moore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i="1" dirty="0" err="1"/>
                        <a:t>Louvain</a:t>
                      </a:r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3708026"/>
                  </a:ext>
                </a:extLst>
              </a:tr>
              <a:tr h="380006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0,67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0,66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2929586"/>
                  </a:ext>
                </a:extLst>
              </a:tr>
            </a:tbl>
          </a:graphicData>
        </a:graphic>
      </p:graphicFrame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35ACE3A8-6B18-4394-9813-0EF827C8C979}"/>
              </a:ext>
            </a:extLst>
          </p:cNvPr>
          <p:cNvSpPr txBox="1"/>
          <p:nvPr/>
        </p:nvSpPr>
        <p:spPr>
          <a:xfrm>
            <a:off x="417204" y="3098282"/>
            <a:ext cx="5912529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u="sng" dirty="0">
                <a:latin typeface="Avenir Next LT Pro" panose="020B0504020202020204" pitchFamily="34" charset="0"/>
              </a:rPr>
              <a:t>Risultato grafico algoritmo migliore</a:t>
            </a:r>
          </a:p>
          <a:p>
            <a:endParaRPr lang="it-IT" dirty="0"/>
          </a:p>
        </p:txBody>
      </p:sp>
      <p:sp>
        <p:nvSpPr>
          <p:cNvPr id="17" name="Titolo 1">
            <a:extLst>
              <a:ext uri="{FF2B5EF4-FFF2-40B4-BE49-F238E27FC236}">
                <a16:creationId xmlns:a16="http://schemas.microsoft.com/office/drawing/2014/main" id="{0B4C7489-3457-4222-9349-C1D816504D5C}"/>
              </a:ext>
            </a:extLst>
          </p:cNvPr>
          <p:cNvSpPr txBox="1">
            <a:spLocks/>
          </p:cNvSpPr>
          <p:nvPr/>
        </p:nvSpPr>
        <p:spPr>
          <a:xfrm>
            <a:off x="417204" y="154568"/>
            <a:ext cx="10167937" cy="11795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4000" dirty="0">
                <a:latin typeface="Avenir Next LT Pro" panose="020B0504020202020204" pitchFamily="34" charset="0"/>
              </a:rPr>
              <a:t>Community </a:t>
            </a:r>
            <a:r>
              <a:rPr lang="it-IT" sz="4000" dirty="0" err="1">
                <a:latin typeface="Avenir Next LT Pro" panose="020B0504020202020204" pitchFamily="34" charset="0"/>
              </a:rPr>
              <a:t>detection</a:t>
            </a:r>
            <a:endParaRPr lang="it-IT" sz="4000" dirty="0">
              <a:latin typeface="Avenir Next LT Pro" panose="020B0504020202020204" pitchFamily="34" charset="0"/>
            </a:endParaRPr>
          </a:p>
        </p:txBody>
      </p:sp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1D285B4E-2564-4810-82DA-5DAFBB0BBD58}"/>
              </a:ext>
            </a:extLst>
          </p:cNvPr>
          <p:cNvSpPr/>
          <p:nvPr/>
        </p:nvSpPr>
        <p:spPr>
          <a:xfrm>
            <a:off x="728364" y="2355114"/>
            <a:ext cx="2593956" cy="386639"/>
          </a:xfrm>
          <a:prstGeom prst="roundRect">
            <a:avLst/>
          </a:prstGeom>
          <a:noFill/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Segnaposto numero diapositiva 9">
            <a:extLst>
              <a:ext uri="{FF2B5EF4-FFF2-40B4-BE49-F238E27FC236}">
                <a16:creationId xmlns:a16="http://schemas.microsoft.com/office/drawing/2014/main" id="{E386EFBF-85BD-4102-A25A-B37E61679370}"/>
              </a:ext>
            </a:extLst>
          </p:cNvPr>
          <p:cNvSpPr txBox="1">
            <a:spLocks/>
          </p:cNvSpPr>
          <p:nvPr/>
        </p:nvSpPr>
        <p:spPr>
          <a:xfrm>
            <a:off x="9029700" y="64496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10/ 16</a:t>
            </a:r>
          </a:p>
        </p:txBody>
      </p:sp>
    </p:spTree>
    <p:extLst>
      <p:ext uri="{BB962C8B-B14F-4D97-AF65-F5344CB8AC3E}">
        <p14:creationId xmlns:p14="http://schemas.microsoft.com/office/powerpoint/2010/main" val="969466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8B96363A-CD78-480A-A740-F28ABBB1C2AA}"/>
              </a:ext>
            </a:extLst>
          </p:cNvPr>
          <p:cNvSpPr txBox="1"/>
          <p:nvPr/>
        </p:nvSpPr>
        <p:spPr>
          <a:xfrm>
            <a:off x="728364" y="1493139"/>
            <a:ext cx="51135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u="sng" dirty="0">
                <a:latin typeface="Avenir Next LT Pro" panose="020B0504020202020204" pitchFamily="34" charset="0"/>
              </a:rPr>
              <a:t>Valutazione algoritmi</a:t>
            </a:r>
          </a:p>
        </p:txBody>
      </p:sp>
      <p:sp>
        <p:nvSpPr>
          <p:cNvPr id="6" name="Segnaposto numero diapositiva 7">
            <a:extLst>
              <a:ext uri="{FF2B5EF4-FFF2-40B4-BE49-F238E27FC236}">
                <a16:creationId xmlns:a16="http://schemas.microsoft.com/office/drawing/2014/main" id="{1CDD976D-74F8-4325-8DC3-0316E45960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14</a:t>
            </a:fld>
            <a:endParaRPr lang="en-US" dirty="0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F91BA3BE-90A2-4739-843B-9D4F6CC5E4E3}"/>
              </a:ext>
            </a:extLst>
          </p:cNvPr>
          <p:cNvSpPr/>
          <p:nvPr/>
        </p:nvSpPr>
        <p:spPr>
          <a:xfrm>
            <a:off x="0" y="6389489"/>
            <a:ext cx="12192000" cy="458986"/>
          </a:xfrm>
          <a:prstGeom prst="rect">
            <a:avLst/>
          </a:prstGeom>
          <a:gradFill flip="none" rotWithShape="1">
            <a:gsLst>
              <a:gs pos="0">
                <a:srgbClr val="FFC000">
                  <a:tint val="66000"/>
                  <a:satMod val="160000"/>
                </a:srgbClr>
              </a:gs>
              <a:gs pos="50000">
                <a:srgbClr val="FFC000">
                  <a:tint val="44500"/>
                  <a:satMod val="160000"/>
                </a:srgbClr>
              </a:gs>
              <a:gs pos="100000">
                <a:srgbClr val="FFC000">
                  <a:tint val="23500"/>
                  <a:satMod val="160000"/>
                </a:srgbClr>
              </a:gs>
            </a:gsLst>
            <a:lin ang="16200000" scaled="1"/>
            <a:tileRect/>
          </a:gra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A1AF295E-48AE-48B6-AE23-C3696B294EDA}"/>
              </a:ext>
            </a:extLst>
          </p:cNvPr>
          <p:cNvSpPr txBox="1"/>
          <p:nvPr/>
        </p:nvSpPr>
        <p:spPr>
          <a:xfrm>
            <a:off x="0" y="6459230"/>
            <a:ext cx="1219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dirty="0">
                <a:latin typeface="Avenir Next LT Pro" panose="020B0504020202020204" pitchFamily="34" charset="0"/>
              </a:rPr>
              <a:t>SMA - Università degli studi di Milano Bicocca – Anno accademico 2019-20</a:t>
            </a:r>
          </a:p>
        </p:txBody>
      </p:sp>
      <p:pic>
        <p:nvPicPr>
          <p:cNvPr id="9" name="Picture 2" descr="Home">
            <a:extLst>
              <a:ext uri="{FF2B5EF4-FFF2-40B4-BE49-F238E27FC236}">
                <a16:creationId xmlns:a16="http://schemas.microsoft.com/office/drawing/2014/main" id="{02FB946C-B872-4CB8-BBA9-37E1D68A93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63372" y="6386622"/>
            <a:ext cx="426964" cy="458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Tabella 4">
            <a:extLst>
              <a:ext uri="{FF2B5EF4-FFF2-40B4-BE49-F238E27FC236}">
                <a16:creationId xmlns:a16="http://schemas.microsoft.com/office/drawing/2014/main" id="{2703A663-E281-47A7-8800-541D3C7787A8}"/>
              </a:ext>
            </a:extLst>
          </p:cNvPr>
          <p:cNvGraphicFramePr>
            <a:graphicFrameLocks noGrp="1"/>
          </p:cNvGraphicFramePr>
          <p:nvPr/>
        </p:nvGraphicFramePr>
        <p:xfrm>
          <a:off x="728364" y="1981742"/>
          <a:ext cx="5198370" cy="760012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599185">
                  <a:extLst>
                    <a:ext uri="{9D8B030D-6E8A-4147-A177-3AD203B41FA5}">
                      <a16:colId xmlns:a16="http://schemas.microsoft.com/office/drawing/2014/main" val="2700639249"/>
                    </a:ext>
                  </a:extLst>
                </a:gridCol>
                <a:gridCol w="2599185">
                  <a:extLst>
                    <a:ext uri="{9D8B030D-6E8A-4147-A177-3AD203B41FA5}">
                      <a16:colId xmlns:a16="http://schemas.microsoft.com/office/drawing/2014/main" val="3878106288"/>
                    </a:ext>
                  </a:extLst>
                </a:gridCol>
              </a:tblGrid>
              <a:tr h="380006">
                <a:tc>
                  <a:txBody>
                    <a:bodyPr/>
                    <a:lstStyle/>
                    <a:p>
                      <a:pPr algn="ctr"/>
                      <a:r>
                        <a:rPr lang="it-IT" i="1" dirty="0" err="1"/>
                        <a:t>Clauset</a:t>
                      </a:r>
                      <a:r>
                        <a:rPr lang="it-IT" i="1" dirty="0"/>
                        <a:t>-Newman-Moore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i="1" dirty="0" err="1"/>
                        <a:t>Louvain</a:t>
                      </a:r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3708026"/>
                  </a:ext>
                </a:extLst>
              </a:tr>
              <a:tr h="380006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0,67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0,66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2929586"/>
                  </a:ext>
                </a:extLst>
              </a:tr>
            </a:tbl>
          </a:graphicData>
        </a:graphic>
      </p:graphicFrame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35ACE3A8-6B18-4394-9813-0EF827C8C979}"/>
              </a:ext>
            </a:extLst>
          </p:cNvPr>
          <p:cNvSpPr txBox="1"/>
          <p:nvPr/>
        </p:nvSpPr>
        <p:spPr>
          <a:xfrm>
            <a:off x="417204" y="3098282"/>
            <a:ext cx="5912529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u="sng" dirty="0">
                <a:latin typeface="Avenir Next LT Pro" panose="020B0504020202020204" pitchFamily="34" charset="0"/>
              </a:rPr>
              <a:t>Risultato grafico algoritmo migliore</a:t>
            </a:r>
          </a:p>
          <a:p>
            <a:endParaRPr lang="it-IT" dirty="0"/>
          </a:p>
        </p:txBody>
      </p:sp>
      <p:graphicFrame>
        <p:nvGraphicFramePr>
          <p:cNvPr id="26" name="Tabella 26">
            <a:extLst>
              <a:ext uri="{FF2B5EF4-FFF2-40B4-BE49-F238E27FC236}">
                <a16:creationId xmlns:a16="http://schemas.microsoft.com/office/drawing/2014/main" id="{E935E162-9C7C-496E-A6E6-ED8D8AECD8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0512136"/>
              </p:ext>
            </p:extLst>
          </p:nvPr>
        </p:nvGraphicFramePr>
        <p:xfrm>
          <a:off x="7425570" y="5039869"/>
          <a:ext cx="3664508" cy="111252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832254">
                  <a:extLst>
                    <a:ext uri="{9D8B030D-6E8A-4147-A177-3AD203B41FA5}">
                      <a16:colId xmlns:a16="http://schemas.microsoft.com/office/drawing/2014/main" val="605256019"/>
                    </a:ext>
                  </a:extLst>
                </a:gridCol>
                <a:gridCol w="1832254">
                  <a:extLst>
                    <a:ext uri="{9D8B030D-6E8A-4147-A177-3AD203B41FA5}">
                      <a16:colId xmlns:a16="http://schemas.microsoft.com/office/drawing/2014/main" val="37123098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62748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11984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400" dirty="0"/>
                        <a:t>Haters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 err="1"/>
                        <a:t>SaverioSara</a:t>
                      </a:r>
                      <a:endParaRPr lang="it-IT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2123844"/>
                  </a:ext>
                </a:extLst>
              </a:tr>
            </a:tbl>
          </a:graphicData>
        </a:graphic>
      </p:graphicFrame>
      <p:graphicFrame>
        <p:nvGraphicFramePr>
          <p:cNvPr id="22" name="Tabella 22">
            <a:extLst>
              <a:ext uri="{FF2B5EF4-FFF2-40B4-BE49-F238E27FC236}">
                <a16:creationId xmlns:a16="http://schemas.microsoft.com/office/drawing/2014/main" id="{B240CB54-7AA0-4111-97F9-1889D04B27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9682210"/>
              </p:ext>
            </p:extLst>
          </p:nvPr>
        </p:nvGraphicFramePr>
        <p:xfrm>
          <a:off x="7425572" y="1207364"/>
          <a:ext cx="3664506" cy="457695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832253">
                  <a:extLst>
                    <a:ext uri="{9D8B030D-6E8A-4147-A177-3AD203B41FA5}">
                      <a16:colId xmlns:a16="http://schemas.microsoft.com/office/drawing/2014/main" val="631144222"/>
                    </a:ext>
                  </a:extLst>
                </a:gridCol>
                <a:gridCol w="1832253">
                  <a:extLst>
                    <a:ext uri="{9D8B030D-6E8A-4147-A177-3AD203B41FA5}">
                      <a16:colId xmlns:a16="http://schemas.microsoft.com/office/drawing/2014/main" val="2915208298"/>
                    </a:ext>
                  </a:extLst>
                </a:gridCol>
              </a:tblGrid>
              <a:tr h="377570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Divisione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Membri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3193120"/>
                  </a:ext>
                </a:extLst>
              </a:tr>
              <a:tr h="377570">
                <a:tc>
                  <a:txBody>
                    <a:bodyPr/>
                    <a:lstStyle/>
                    <a:p>
                      <a:r>
                        <a:rPr lang="it-IT" sz="1400" dirty="0"/>
                        <a:t>Giornalismo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 err="1"/>
                        <a:t>Giorgiolaporta</a:t>
                      </a:r>
                      <a:r>
                        <a:rPr lang="it-IT" sz="1400" dirty="0"/>
                        <a:t>, </a:t>
                      </a:r>
                      <a:r>
                        <a:rPr lang="it-IT" sz="1400" dirty="0" err="1"/>
                        <a:t>Pberizzi</a:t>
                      </a:r>
                      <a:r>
                        <a:rPr lang="it-IT" sz="1400" dirty="0"/>
                        <a:t>, </a:t>
                      </a:r>
                      <a:r>
                        <a:rPr lang="it-IT" sz="14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fulvioabbate</a:t>
                      </a:r>
                      <a:endParaRPr lang="it-IT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9910130"/>
                  </a:ext>
                </a:extLst>
              </a:tr>
              <a:tr h="377570">
                <a:tc>
                  <a:txBody>
                    <a:bodyPr/>
                    <a:lstStyle/>
                    <a:p>
                      <a:r>
                        <a:rPr lang="it-IT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Comicità</a:t>
                      </a:r>
                      <a:endParaRPr lang="it-I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Fiorello,</a:t>
                      </a:r>
                    </a:p>
                    <a:p>
                      <a:r>
                        <a:rPr lang="it-IT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0DanieleFabbri, </a:t>
                      </a:r>
                      <a:r>
                        <a:rPr lang="it-IT" sz="14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GliAutogol</a:t>
                      </a:r>
                      <a:r>
                        <a:rPr lang="it-IT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segnanti, </a:t>
                      </a:r>
                      <a:r>
                        <a:rPr lang="it-IT" sz="14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NatangeloM</a:t>
                      </a:r>
                      <a:endParaRPr lang="it-IT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5192145"/>
                  </a:ext>
                </a:extLst>
              </a:tr>
              <a:tr h="377570">
                <a:tc>
                  <a:txBody>
                    <a:bodyPr/>
                    <a:lstStyle/>
                    <a:p>
                      <a:r>
                        <a:rPr lang="it-IT" sz="1400" dirty="0"/>
                        <a:t>Varietà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Chetempochefa</a:t>
                      </a:r>
                      <a:endParaRPr lang="it-IT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7045602"/>
                  </a:ext>
                </a:extLst>
              </a:tr>
              <a:tr h="377570">
                <a:tc>
                  <a:txBody>
                    <a:bodyPr/>
                    <a:lstStyle/>
                    <a:p>
                      <a:r>
                        <a:rPr lang="it-IT" sz="14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Antisalvinismo</a:t>
                      </a:r>
                      <a:endParaRPr lang="it-I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 err="1"/>
                        <a:t>Catlatorre</a:t>
                      </a:r>
                      <a:r>
                        <a:rPr lang="it-IT" sz="1400" dirty="0"/>
                        <a:t>, </a:t>
                      </a:r>
                      <a:r>
                        <a:rPr lang="it-IT" sz="1400" dirty="0" err="1"/>
                        <a:t>O_Strunz</a:t>
                      </a:r>
                      <a:r>
                        <a:rPr lang="it-IT" sz="1400" dirty="0"/>
                        <a:t>, senzaproblemi1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2668152"/>
                  </a:ext>
                </a:extLst>
              </a:tr>
              <a:tr h="377570">
                <a:tc>
                  <a:txBody>
                    <a:bodyPr/>
                    <a:lstStyle/>
                    <a:p>
                      <a:r>
                        <a:rPr lang="it-IT" sz="1400" dirty="0"/>
                        <a:t>Notizie dal blog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 err="1"/>
                        <a:t>OizaQueensday</a:t>
                      </a:r>
                      <a:r>
                        <a:rPr lang="it-IT" sz="1400" dirty="0"/>
                        <a:t>, </a:t>
                      </a:r>
                      <a:r>
                        <a:rPr lang="it-IT" sz="1400" dirty="0" err="1"/>
                        <a:t>mchiarissima</a:t>
                      </a:r>
                      <a:r>
                        <a:rPr lang="it-IT" sz="1400" dirty="0"/>
                        <a:t>, </a:t>
                      </a:r>
                      <a:r>
                        <a:rPr lang="it-IT" sz="1400" dirty="0" err="1"/>
                        <a:t>KaleddaMurgia</a:t>
                      </a:r>
                      <a:r>
                        <a:rPr lang="it-IT" sz="1400" dirty="0"/>
                        <a:t>, </a:t>
                      </a:r>
                      <a:r>
                        <a:rPr lang="it-IT" sz="1400" dirty="0" err="1"/>
                        <a:t>ManginoBrioches</a:t>
                      </a:r>
                      <a:endParaRPr lang="it-IT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7064775"/>
                  </a:ext>
                </a:extLst>
              </a:tr>
              <a:tr h="377570">
                <a:tc>
                  <a:txBody>
                    <a:bodyPr/>
                    <a:lstStyle/>
                    <a:p>
                      <a:r>
                        <a:rPr lang="it-IT" sz="1400" dirty="0"/>
                        <a:t>Religione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Fam_cristiana</a:t>
                      </a:r>
                      <a:r>
                        <a:rPr lang="it-IT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donTonio66</a:t>
                      </a:r>
                      <a:endParaRPr lang="it-IT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7518413"/>
                  </a:ext>
                </a:extLst>
              </a:tr>
              <a:tr h="377570">
                <a:tc>
                  <a:txBody>
                    <a:bodyPr/>
                    <a:lstStyle/>
                    <a:p>
                      <a:r>
                        <a:rPr lang="it-IT" sz="1400" dirty="0"/>
                        <a:t>Beni culturali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Appia_day</a:t>
                      </a:r>
                      <a:endParaRPr lang="it-IT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4093740"/>
                  </a:ext>
                </a:extLst>
              </a:tr>
            </a:tbl>
          </a:graphicData>
        </a:graphic>
      </p:graphicFrame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A0C8A514-88D2-4414-A20A-8B54F21FE004}"/>
              </a:ext>
            </a:extLst>
          </p:cNvPr>
          <p:cNvSpPr txBox="1"/>
          <p:nvPr/>
        </p:nvSpPr>
        <p:spPr>
          <a:xfrm>
            <a:off x="7329784" y="755347"/>
            <a:ext cx="37602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u="sng" dirty="0">
                <a:latin typeface="Avenir Next LT Pro" panose="020B0504020202020204" pitchFamily="34" charset="0"/>
              </a:rPr>
              <a:t>Suddivisione gruppi</a:t>
            </a:r>
          </a:p>
        </p:txBody>
      </p:sp>
      <p:sp>
        <p:nvSpPr>
          <p:cNvPr id="17" name="Titolo 1">
            <a:extLst>
              <a:ext uri="{FF2B5EF4-FFF2-40B4-BE49-F238E27FC236}">
                <a16:creationId xmlns:a16="http://schemas.microsoft.com/office/drawing/2014/main" id="{0B4C7489-3457-4222-9349-C1D816504D5C}"/>
              </a:ext>
            </a:extLst>
          </p:cNvPr>
          <p:cNvSpPr txBox="1">
            <a:spLocks/>
          </p:cNvSpPr>
          <p:nvPr/>
        </p:nvSpPr>
        <p:spPr>
          <a:xfrm>
            <a:off x="417204" y="154568"/>
            <a:ext cx="10167937" cy="11795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4000" dirty="0">
                <a:latin typeface="Avenir Next LT Pro" panose="020B0504020202020204" pitchFamily="34" charset="0"/>
              </a:rPr>
              <a:t>Community </a:t>
            </a:r>
            <a:r>
              <a:rPr lang="it-IT" sz="4000" dirty="0" err="1">
                <a:latin typeface="Avenir Next LT Pro" panose="020B0504020202020204" pitchFamily="34" charset="0"/>
              </a:rPr>
              <a:t>detection</a:t>
            </a:r>
            <a:endParaRPr lang="it-IT" sz="4000" dirty="0">
              <a:latin typeface="Avenir Next LT Pro" panose="020B0504020202020204" pitchFamily="34" charset="0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3067CC51-26FF-485E-81B7-94D7CE1DFA77}"/>
              </a:ext>
            </a:extLst>
          </p:cNvPr>
          <p:cNvSpPr txBox="1"/>
          <p:nvPr/>
        </p:nvSpPr>
        <p:spPr>
          <a:xfrm>
            <a:off x="5511853" y="4456574"/>
            <a:ext cx="1549347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it-IT" dirty="0"/>
              <a:t>20 </a:t>
            </a:r>
            <a:r>
              <a:rPr lang="it-IT" i="1" dirty="0"/>
              <a:t>community</a:t>
            </a:r>
          </a:p>
        </p:txBody>
      </p:sp>
      <p:sp>
        <p:nvSpPr>
          <p:cNvPr id="19" name="Segnaposto numero diapositiva 9">
            <a:extLst>
              <a:ext uri="{FF2B5EF4-FFF2-40B4-BE49-F238E27FC236}">
                <a16:creationId xmlns:a16="http://schemas.microsoft.com/office/drawing/2014/main" id="{A3927E5C-92BF-4AAF-9DAE-3FDB2BEE5558}"/>
              </a:ext>
            </a:extLst>
          </p:cNvPr>
          <p:cNvSpPr txBox="1">
            <a:spLocks/>
          </p:cNvSpPr>
          <p:nvPr/>
        </p:nvSpPr>
        <p:spPr>
          <a:xfrm>
            <a:off x="9029700" y="64496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10/ 16</a:t>
            </a: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E4694927-5930-4914-BFDC-53798011AB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4361" y="3510496"/>
            <a:ext cx="4206375" cy="2576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466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7DC14D2-0010-480A-BFC0-CC7689F204A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17204" y="154568"/>
            <a:ext cx="10167937" cy="1179513"/>
          </a:xfrm>
        </p:spPr>
        <p:txBody>
          <a:bodyPr>
            <a:normAutofit/>
          </a:bodyPr>
          <a:lstStyle/>
          <a:p>
            <a:r>
              <a:rPr lang="it-IT" sz="4000" dirty="0">
                <a:latin typeface="Avenir Next LT Pro" panose="020B0504020202020204" pitchFamily="34" charset="0"/>
              </a:rPr>
              <a:t>Analisi testuale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BCD40A49-20DB-4D89-AB24-94D3ADB24246}"/>
              </a:ext>
            </a:extLst>
          </p:cNvPr>
          <p:cNvSpPr txBox="1"/>
          <p:nvPr/>
        </p:nvSpPr>
        <p:spPr>
          <a:xfrm>
            <a:off x="550415" y="1235058"/>
            <a:ext cx="554558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Avenir Next LT Pro" panose="020B0504020202020204" pitchFamily="34" charset="0"/>
              </a:rPr>
              <a:t>2 task:</a:t>
            </a:r>
          </a:p>
          <a:p>
            <a:endParaRPr lang="it-IT" dirty="0">
              <a:latin typeface="Avenir Next LT Pro" panose="020B05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latin typeface="Avenir Next LT Pro" panose="020B0504020202020204" pitchFamily="34" charset="0"/>
              </a:rPr>
              <a:t>Sentiment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>
              <a:latin typeface="Avenir Next LT Pro" panose="020B05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>
              <a:latin typeface="Avenir Next LT Pro" panose="020B05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latin typeface="Avenir Next LT Pro" panose="020B0504020202020204" pitchFamily="34" charset="0"/>
              </a:rPr>
              <a:t>NER (</a:t>
            </a:r>
            <a:r>
              <a:rPr lang="it-IT" dirty="0" err="1">
                <a:latin typeface="Avenir Next LT Pro" panose="020B0504020202020204" pitchFamily="34" charset="0"/>
              </a:rPr>
              <a:t>Named</a:t>
            </a:r>
            <a:r>
              <a:rPr lang="it-IT" dirty="0">
                <a:latin typeface="Avenir Next LT Pro" panose="020B0504020202020204" pitchFamily="34" charset="0"/>
              </a:rPr>
              <a:t> </a:t>
            </a:r>
            <a:r>
              <a:rPr lang="it-IT" dirty="0" err="1">
                <a:latin typeface="Avenir Next LT Pro" panose="020B0504020202020204" pitchFamily="34" charset="0"/>
              </a:rPr>
              <a:t>Entity</a:t>
            </a:r>
            <a:r>
              <a:rPr lang="it-IT" dirty="0">
                <a:latin typeface="Avenir Next LT Pro" panose="020B0504020202020204" pitchFamily="34" charset="0"/>
              </a:rPr>
              <a:t> </a:t>
            </a:r>
            <a:r>
              <a:rPr lang="it-IT" dirty="0" err="1">
                <a:latin typeface="Avenir Next LT Pro" panose="020B0504020202020204" pitchFamily="34" charset="0"/>
              </a:rPr>
              <a:t>Recognition</a:t>
            </a:r>
            <a:r>
              <a:rPr lang="it-IT" dirty="0">
                <a:latin typeface="Avenir Next LT Pro" panose="020B0504020202020204" pitchFamily="34" charset="0"/>
              </a:rPr>
              <a:t>)</a:t>
            </a:r>
          </a:p>
        </p:txBody>
      </p:sp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7FDF54A0-C803-4C3B-A1E0-CBA588768B36}"/>
              </a:ext>
            </a:extLst>
          </p:cNvPr>
          <p:cNvCxnSpPr/>
          <p:nvPr/>
        </p:nvCxnSpPr>
        <p:spPr>
          <a:xfrm>
            <a:off x="3098305" y="1953087"/>
            <a:ext cx="1642369" cy="0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984AFCC9-E10F-4DE5-9C61-CA99F60ADA97}"/>
              </a:ext>
            </a:extLst>
          </p:cNvPr>
          <p:cNvCxnSpPr>
            <a:cxnSpLocks/>
          </p:cNvCxnSpPr>
          <p:nvPr/>
        </p:nvCxnSpPr>
        <p:spPr>
          <a:xfrm>
            <a:off x="4433311" y="2797784"/>
            <a:ext cx="1388369" cy="0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magine 10" descr="Immagine che contiene disegnando&#10;&#10;Descrizione generata automaticamente">
            <a:extLst>
              <a:ext uri="{FF2B5EF4-FFF2-40B4-BE49-F238E27FC236}">
                <a16:creationId xmlns:a16="http://schemas.microsoft.com/office/drawing/2014/main" id="{F7EB8EE6-3268-4C93-B3DD-9DF7E60BA3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6047" y="1764664"/>
            <a:ext cx="1308334" cy="416419"/>
          </a:xfrm>
          <a:prstGeom prst="rect">
            <a:avLst/>
          </a:prstGeom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48368D57-8BAA-4EDE-9B60-E2A4F4B613F8}"/>
              </a:ext>
            </a:extLst>
          </p:cNvPr>
          <p:cNvSpPr txBox="1"/>
          <p:nvPr/>
        </p:nvSpPr>
        <p:spPr>
          <a:xfrm>
            <a:off x="4907280" y="1768072"/>
            <a:ext cx="18787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latin typeface="Avenir Next LT Pro" panose="020B0504020202020204" pitchFamily="34" charset="0"/>
              </a:rPr>
              <a:t>Polarity</a:t>
            </a:r>
            <a:r>
              <a:rPr lang="it-IT" dirty="0">
                <a:latin typeface="Avenir Next LT Pro" panose="020B0504020202020204" pitchFamily="34" charset="0"/>
              </a:rPr>
              <a:t> Analysis</a:t>
            </a:r>
          </a:p>
          <a:p>
            <a:endParaRPr lang="it-IT" dirty="0">
              <a:latin typeface="Avenir Next LT Pro" panose="020B0504020202020204" pitchFamily="34" charset="0"/>
            </a:endParaRP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7E13D160-17B9-43A2-9624-A2311906A105}"/>
              </a:ext>
            </a:extLst>
          </p:cNvPr>
          <p:cNvSpPr txBox="1"/>
          <p:nvPr/>
        </p:nvSpPr>
        <p:spPr>
          <a:xfrm>
            <a:off x="5821680" y="2607246"/>
            <a:ext cx="4998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Avenir Next LT Pro" panose="020B0504020202020204" pitchFamily="34" charset="0"/>
              </a:rPr>
              <a:t>Riconoscimento personaggi famosi italiani</a:t>
            </a:r>
          </a:p>
        </p:txBody>
      </p:sp>
      <p:pic>
        <p:nvPicPr>
          <p:cNvPr id="6" name="Picture 2" descr="Quanto guadagnano i politici italiani? Tutti i redditi del 2017">
            <a:extLst>
              <a:ext uri="{FF2B5EF4-FFF2-40B4-BE49-F238E27FC236}">
                <a16:creationId xmlns:a16="http://schemas.microsoft.com/office/drawing/2014/main" id="{0EC3A072-66E8-4528-A648-DF83A29DDC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2452" y="3461267"/>
            <a:ext cx="2320031" cy="1186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AF96F57D-4099-4223-956F-F09F6D2DB083}"/>
              </a:ext>
            </a:extLst>
          </p:cNvPr>
          <p:cNvSpPr txBox="1"/>
          <p:nvPr/>
        </p:nvSpPr>
        <p:spPr>
          <a:xfrm>
            <a:off x="7293270" y="4651753"/>
            <a:ext cx="863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latin typeface="Avenir Next LT Pro" panose="020B0504020202020204" pitchFamily="34" charset="0"/>
              </a:rPr>
              <a:t>Politici</a:t>
            </a:r>
          </a:p>
        </p:txBody>
      </p:sp>
      <p:pic>
        <p:nvPicPr>
          <p:cNvPr id="1038" name="Picture 14" descr="L'elenco dei Premi Nobel italiani in ogni disciplina - Cinque cose ...">
            <a:extLst>
              <a:ext uri="{FF2B5EF4-FFF2-40B4-BE49-F238E27FC236}">
                <a16:creationId xmlns:a16="http://schemas.microsoft.com/office/drawing/2014/main" id="{EA799490-00A9-40F9-AD81-099079C929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3296" y="3451249"/>
            <a:ext cx="2320030" cy="1191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CFBBD641-DF21-446C-B601-504552907FEF}"/>
              </a:ext>
            </a:extLst>
          </p:cNvPr>
          <p:cNvSpPr txBox="1"/>
          <p:nvPr/>
        </p:nvSpPr>
        <p:spPr>
          <a:xfrm>
            <a:off x="4017230" y="4631646"/>
            <a:ext cx="9977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latin typeface="Avenir Next LT Pro" panose="020B0504020202020204" pitchFamily="34" charset="0"/>
              </a:rPr>
              <a:t>Scrittori</a:t>
            </a:r>
          </a:p>
        </p:txBody>
      </p:sp>
      <p:pic>
        <p:nvPicPr>
          <p:cNvPr id="17" name="Immagine 16" descr="Immagine che contiene uomo, persona, interni, sorridente&#10;&#10;Descrizione generata automaticamente">
            <a:extLst>
              <a:ext uri="{FF2B5EF4-FFF2-40B4-BE49-F238E27FC236}">
                <a16:creationId xmlns:a16="http://schemas.microsoft.com/office/drawing/2014/main" id="{658626CE-6060-4520-B073-09A22A88A6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0586" y="3475394"/>
            <a:ext cx="958220" cy="1167674"/>
          </a:xfrm>
          <a:prstGeom prst="rect">
            <a:avLst/>
          </a:prstGeom>
        </p:spPr>
      </p:pic>
      <p:pic>
        <p:nvPicPr>
          <p:cNvPr id="25" name="Immagine 24" descr="Immagine che contiene persona, uomo, tuta, cravatta&#10;&#10;Descrizione generata automaticamente">
            <a:extLst>
              <a:ext uri="{FF2B5EF4-FFF2-40B4-BE49-F238E27FC236}">
                <a16:creationId xmlns:a16="http://schemas.microsoft.com/office/drawing/2014/main" id="{7FDDD630-5D95-4F2E-9BFD-87D09F4963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140" y="3475394"/>
            <a:ext cx="1037899" cy="1176141"/>
          </a:xfrm>
          <a:prstGeom prst="rect">
            <a:avLst/>
          </a:prstGeom>
        </p:spPr>
      </p:pic>
      <p:sp>
        <p:nvSpPr>
          <p:cNvPr id="39" name="CasellaDiTesto 38">
            <a:extLst>
              <a:ext uri="{FF2B5EF4-FFF2-40B4-BE49-F238E27FC236}">
                <a16:creationId xmlns:a16="http://schemas.microsoft.com/office/drawing/2014/main" id="{04D18ADB-517C-4B16-BC70-2AA561FF085C}"/>
              </a:ext>
            </a:extLst>
          </p:cNvPr>
          <p:cNvSpPr txBox="1"/>
          <p:nvPr/>
        </p:nvSpPr>
        <p:spPr>
          <a:xfrm>
            <a:off x="9857039" y="4631646"/>
            <a:ext cx="1564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latin typeface="Avenir Next LT Pro" panose="020B0504020202020204" pitchFamily="34" charset="0"/>
              </a:rPr>
              <a:t>Attori/registi</a:t>
            </a:r>
          </a:p>
        </p:txBody>
      </p:sp>
      <p:sp>
        <p:nvSpPr>
          <p:cNvPr id="21" name="Segnaposto numero diapositiva 7">
            <a:extLst>
              <a:ext uri="{FF2B5EF4-FFF2-40B4-BE49-F238E27FC236}">
                <a16:creationId xmlns:a16="http://schemas.microsoft.com/office/drawing/2014/main" id="{4B30B318-CD4C-4FBA-8160-DDD249B38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15</a:t>
            </a:fld>
            <a:endParaRPr lang="en-US" dirty="0"/>
          </a:p>
        </p:txBody>
      </p:sp>
      <p:sp>
        <p:nvSpPr>
          <p:cNvPr id="22" name="Rettangolo 21">
            <a:extLst>
              <a:ext uri="{FF2B5EF4-FFF2-40B4-BE49-F238E27FC236}">
                <a16:creationId xmlns:a16="http://schemas.microsoft.com/office/drawing/2014/main" id="{231A331F-17C4-4521-A20A-B3F154318DBD}"/>
              </a:ext>
            </a:extLst>
          </p:cNvPr>
          <p:cNvSpPr/>
          <p:nvPr/>
        </p:nvSpPr>
        <p:spPr>
          <a:xfrm>
            <a:off x="0" y="6399014"/>
            <a:ext cx="12192000" cy="458986"/>
          </a:xfrm>
          <a:prstGeom prst="rect">
            <a:avLst/>
          </a:prstGeom>
          <a:gradFill flip="none" rotWithShape="1">
            <a:gsLst>
              <a:gs pos="0">
                <a:srgbClr val="FFC000">
                  <a:tint val="66000"/>
                  <a:satMod val="160000"/>
                </a:srgbClr>
              </a:gs>
              <a:gs pos="50000">
                <a:srgbClr val="FFC000">
                  <a:tint val="44500"/>
                  <a:satMod val="160000"/>
                </a:srgbClr>
              </a:gs>
              <a:gs pos="100000">
                <a:srgbClr val="FFC000">
                  <a:tint val="23500"/>
                  <a:satMod val="160000"/>
                </a:srgbClr>
              </a:gs>
            </a:gsLst>
            <a:lin ang="16200000" scaled="1"/>
            <a:tileRect/>
          </a:gra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77004A7D-2E76-4ACD-A1B9-F29D1ADB41E1}"/>
              </a:ext>
            </a:extLst>
          </p:cNvPr>
          <p:cNvSpPr txBox="1"/>
          <p:nvPr/>
        </p:nvSpPr>
        <p:spPr>
          <a:xfrm>
            <a:off x="0" y="6459230"/>
            <a:ext cx="1219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dirty="0">
                <a:latin typeface="Avenir Next LT Pro" panose="020B0504020202020204" pitchFamily="34" charset="0"/>
              </a:rPr>
              <a:t>SMA - Università degli studi di Milano Bicocca – Anno accademico 2019-20</a:t>
            </a:r>
          </a:p>
        </p:txBody>
      </p:sp>
      <p:pic>
        <p:nvPicPr>
          <p:cNvPr id="26" name="Picture 2" descr="Home">
            <a:extLst>
              <a:ext uri="{FF2B5EF4-FFF2-40B4-BE49-F238E27FC236}">
                <a16:creationId xmlns:a16="http://schemas.microsoft.com/office/drawing/2014/main" id="{39501C84-ED8E-47A4-B9C9-9F792C69B9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63372" y="6399013"/>
            <a:ext cx="428628" cy="46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Segnaposto numero diapositiva 9">
            <a:extLst>
              <a:ext uri="{FF2B5EF4-FFF2-40B4-BE49-F238E27FC236}">
                <a16:creationId xmlns:a16="http://schemas.microsoft.com/office/drawing/2014/main" id="{1AFA57BB-C79E-4B3F-B025-5A68A064456B}"/>
              </a:ext>
            </a:extLst>
          </p:cNvPr>
          <p:cNvSpPr txBox="1">
            <a:spLocks/>
          </p:cNvSpPr>
          <p:nvPr/>
        </p:nvSpPr>
        <p:spPr>
          <a:xfrm>
            <a:off x="9029700" y="64496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11/ 16</a:t>
            </a:r>
          </a:p>
        </p:txBody>
      </p:sp>
    </p:spTree>
    <p:extLst>
      <p:ext uri="{BB962C8B-B14F-4D97-AF65-F5344CB8AC3E}">
        <p14:creationId xmlns:p14="http://schemas.microsoft.com/office/powerpoint/2010/main" val="3797674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3" grpId="0"/>
      <p:bldP spid="24" grpId="0"/>
      <p:bldP spid="3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7DC14D2-0010-480A-BFC0-CC7689F204A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17204" y="154568"/>
            <a:ext cx="10167937" cy="1179513"/>
          </a:xfrm>
        </p:spPr>
        <p:txBody>
          <a:bodyPr>
            <a:normAutofit/>
          </a:bodyPr>
          <a:lstStyle/>
          <a:p>
            <a:r>
              <a:rPr lang="it-IT" sz="4000" dirty="0" err="1"/>
              <a:t>Preprocessing</a:t>
            </a:r>
            <a:r>
              <a:rPr lang="it-IT" sz="4000" dirty="0"/>
              <a:t> testuale</a:t>
            </a:r>
          </a:p>
        </p:txBody>
      </p:sp>
      <p:sp>
        <p:nvSpPr>
          <p:cNvPr id="3" name="Ovale 2">
            <a:extLst>
              <a:ext uri="{FF2B5EF4-FFF2-40B4-BE49-F238E27FC236}">
                <a16:creationId xmlns:a16="http://schemas.microsoft.com/office/drawing/2014/main" id="{DFD5F6DB-29CA-4094-A5E6-7E2201DACA43}"/>
              </a:ext>
            </a:extLst>
          </p:cNvPr>
          <p:cNvSpPr/>
          <p:nvPr/>
        </p:nvSpPr>
        <p:spPr>
          <a:xfrm>
            <a:off x="658666" y="1360652"/>
            <a:ext cx="2158675" cy="79248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i="1" dirty="0" err="1">
                <a:latin typeface="Avenir Next LT Pro" panose="020B0504020202020204" pitchFamily="34" charset="0"/>
              </a:rPr>
              <a:t>tokenization</a:t>
            </a:r>
            <a:endParaRPr lang="it-IT" i="1" dirty="0">
              <a:latin typeface="Avenir Next LT Pro" panose="020B0504020202020204" pitchFamily="34" charset="0"/>
            </a:endParaRPr>
          </a:p>
        </p:txBody>
      </p:sp>
      <p:sp>
        <p:nvSpPr>
          <p:cNvPr id="35" name="Segnaposto numero diapositiva 7">
            <a:extLst>
              <a:ext uri="{FF2B5EF4-FFF2-40B4-BE49-F238E27FC236}">
                <a16:creationId xmlns:a16="http://schemas.microsoft.com/office/drawing/2014/main" id="{86F7F265-1CFF-4BC9-B2BB-535E23E9F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16</a:t>
            </a:fld>
            <a:endParaRPr lang="en-US" dirty="0"/>
          </a:p>
        </p:txBody>
      </p:sp>
      <p:sp>
        <p:nvSpPr>
          <p:cNvPr id="36" name="Rettangolo 35">
            <a:extLst>
              <a:ext uri="{FF2B5EF4-FFF2-40B4-BE49-F238E27FC236}">
                <a16:creationId xmlns:a16="http://schemas.microsoft.com/office/drawing/2014/main" id="{2865A73F-5031-4333-B699-0BBD69548561}"/>
              </a:ext>
            </a:extLst>
          </p:cNvPr>
          <p:cNvSpPr/>
          <p:nvPr/>
        </p:nvSpPr>
        <p:spPr>
          <a:xfrm>
            <a:off x="0" y="6399014"/>
            <a:ext cx="12192000" cy="458986"/>
          </a:xfrm>
          <a:prstGeom prst="rect">
            <a:avLst/>
          </a:prstGeom>
          <a:gradFill flip="none" rotWithShape="1">
            <a:gsLst>
              <a:gs pos="0">
                <a:srgbClr val="FFC000">
                  <a:tint val="66000"/>
                  <a:satMod val="160000"/>
                </a:srgbClr>
              </a:gs>
              <a:gs pos="50000">
                <a:srgbClr val="FFC000">
                  <a:tint val="44500"/>
                  <a:satMod val="160000"/>
                </a:srgbClr>
              </a:gs>
              <a:gs pos="100000">
                <a:srgbClr val="FFC000">
                  <a:tint val="23500"/>
                  <a:satMod val="160000"/>
                </a:srgbClr>
              </a:gs>
            </a:gsLst>
            <a:lin ang="16200000" scaled="1"/>
            <a:tileRect/>
          </a:gra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9625537B-B0F3-49A3-ABB2-6A76F1F9E487}"/>
              </a:ext>
            </a:extLst>
          </p:cNvPr>
          <p:cNvSpPr txBox="1"/>
          <p:nvPr/>
        </p:nvSpPr>
        <p:spPr>
          <a:xfrm>
            <a:off x="0" y="6459230"/>
            <a:ext cx="1219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dirty="0">
                <a:latin typeface="Avenir Next LT Pro" panose="020B0504020202020204" pitchFamily="34" charset="0"/>
              </a:rPr>
              <a:t>SMA - Università degli studi di Milano Bicocca – Anno accademico 2019-20</a:t>
            </a:r>
          </a:p>
        </p:txBody>
      </p:sp>
      <p:pic>
        <p:nvPicPr>
          <p:cNvPr id="39" name="Picture 2" descr="Home">
            <a:extLst>
              <a:ext uri="{FF2B5EF4-FFF2-40B4-BE49-F238E27FC236}">
                <a16:creationId xmlns:a16="http://schemas.microsoft.com/office/drawing/2014/main" id="{B4F5A843-4E7B-4253-B165-C899FD97AE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63372" y="6399013"/>
            <a:ext cx="428628" cy="46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Segnaposto numero diapositiva 9">
            <a:extLst>
              <a:ext uri="{FF2B5EF4-FFF2-40B4-BE49-F238E27FC236}">
                <a16:creationId xmlns:a16="http://schemas.microsoft.com/office/drawing/2014/main" id="{1F468839-AA23-480B-966F-96E68ABFEF73}"/>
              </a:ext>
            </a:extLst>
          </p:cNvPr>
          <p:cNvSpPr txBox="1">
            <a:spLocks/>
          </p:cNvSpPr>
          <p:nvPr/>
        </p:nvSpPr>
        <p:spPr>
          <a:xfrm>
            <a:off x="9029700" y="64496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12/ 16</a:t>
            </a:r>
          </a:p>
        </p:txBody>
      </p:sp>
      <p:sp>
        <p:nvSpPr>
          <p:cNvPr id="41" name="Ovale 40">
            <a:extLst>
              <a:ext uri="{FF2B5EF4-FFF2-40B4-BE49-F238E27FC236}">
                <a16:creationId xmlns:a16="http://schemas.microsoft.com/office/drawing/2014/main" id="{0167C75C-0987-4511-82CB-6A611C101220}"/>
              </a:ext>
            </a:extLst>
          </p:cNvPr>
          <p:cNvSpPr/>
          <p:nvPr/>
        </p:nvSpPr>
        <p:spPr>
          <a:xfrm>
            <a:off x="3838352" y="1334081"/>
            <a:ext cx="2158675" cy="79248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i="1" dirty="0">
                <a:latin typeface="Avenir Next LT Pro" panose="020B0504020202020204" pitchFamily="34" charset="0"/>
              </a:rPr>
              <a:t>filtraggio</a:t>
            </a:r>
          </a:p>
        </p:txBody>
      </p:sp>
      <p:cxnSp>
        <p:nvCxnSpPr>
          <p:cNvPr id="42" name="Connettore 2 41">
            <a:extLst>
              <a:ext uri="{FF2B5EF4-FFF2-40B4-BE49-F238E27FC236}">
                <a16:creationId xmlns:a16="http://schemas.microsoft.com/office/drawing/2014/main" id="{87EF03EC-F269-47C2-AFCB-9E6B4AE4F5CD}"/>
              </a:ext>
            </a:extLst>
          </p:cNvPr>
          <p:cNvCxnSpPr>
            <a:cxnSpLocks/>
          </p:cNvCxnSpPr>
          <p:nvPr/>
        </p:nvCxnSpPr>
        <p:spPr>
          <a:xfrm flipH="1">
            <a:off x="2918734" y="1719558"/>
            <a:ext cx="809887" cy="0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Immagine 46" descr="Immagine che contiene screenshot, uccello&#10;&#10;Descrizione generata automaticamente">
            <a:extLst>
              <a:ext uri="{FF2B5EF4-FFF2-40B4-BE49-F238E27FC236}">
                <a16:creationId xmlns:a16="http://schemas.microsoft.com/office/drawing/2014/main" id="{728C4FE4-E3F3-4354-AD70-74C009EFCD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3786" y="1289615"/>
            <a:ext cx="4009586" cy="917086"/>
          </a:xfrm>
          <a:prstGeom prst="rect">
            <a:avLst/>
          </a:prstGeom>
        </p:spPr>
      </p:pic>
      <p:sp>
        <p:nvSpPr>
          <p:cNvPr id="50" name="CasellaDiTesto 49">
            <a:extLst>
              <a:ext uri="{FF2B5EF4-FFF2-40B4-BE49-F238E27FC236}">
                <a16:creationId xmlns:a16="http://schemas.microsoft.com/office/drawing/2014/main" id="{629D548C-6D09-426D-B0B1-58F6428BBC9D}"/>
              </a:ext>
            </a:extLst>
          </p:cNvPr>
          <p:cNvSpPr txBox="1"/>
          <p:nvPr/>
        </p:nvSpPr>
        <p:spPr>
          <a:xfrm>
            <a:off x="7585613" y="971012"/>
            <a:ext cx="22879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latin typeface="Avenir Next LT Pro" panose="020B0504020202020204" pitchFamily="34" charset="0"/>
              </a:rPr>
              <a:t>Es. tweet filtrato</a:t>
            </a:r>
            <a:endParaRPr lang="it-IT" sz="1600" i="1" dirty="0">
              <a:latin typeface="Avenir Next LT Pro" panose="020B0504020202020204" pitchFamily="34" charset="0"/>
            </a:endParaRPr>
          </a:p>
        </p:txBody>
      </p:sp>
      <p:pic>
        <p:nvPicPr>
          <p:cNvPr id="51" name="Immagine 50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DA51C0B2-F98E-49AA-9273-15073CCD89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0720" y="3018233"/>
            <a:ext cx="4189124" cy="2936772"/>
          </a:xfrm>
          <a:prstGeom prst="rect">
            <a:avLst/>
          </a:prstGeom>
        </p:spPr>
      </p:pic>
      <p:sp>
        <p:nvSpPr>
          <p:cNvPr id="52" name="CasellaDiTesto 51">
            <a:extLst>
              <a:ext uri="{FF2B5EF4-FFF2-40B4-BE49-F238E27FC236}">
                <a16:creationId xmlns:a16="http://schemas.microsoft.com/office/drawing/2014/main" id="{FA518239-9BDA-4B75-9616-51A9E848874A}"/>
              </a:ext>
            </a:extLst>
          </p:cNvPr>
          <p:cNvSpPr txBox="1"/>
          <p:nvPr/>
        </p:nvSpPr>
        <p:spPr>
          <a:xfrm>
            <a:off x="3560756" y="2232016"/>
            <a:ext cx="53441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latin typeface="Avenir Next LT Pro" panose="020B0504020202020204" pitchFamily="34" charset="0"/>
              </a:rPr>
              <a:t>si sono filtrati tutti i tweet con # hashtag &gt; 5</a:t>
            </a:r>
            <a:endParaRPr lang="it-IT" sz="1600" u="sng" dirty="0">
              <a:latin typeface="Avenir Next LT Pro" panose="020B0504020202020204" pitchFamily="34" charset="0"/>
            </a:endParaRPr>
          </a:p>
        </p:txBody>
      </p:sp>
      <p:pic>
        <p:nvPicPr>
          <p:cNvPr id="53" name="Picture 8" descr="Aperta la procedura di selezione per la formazione dell'OIV ...">
            <a:extLst>
              <a:ext uri="{FF2B5EF4-FFF2-40B4-BE49-F238E27FC236}">
                <a16:creationId xmlns:a16="http://schemas.microsoft.com/office/drawing/2014/main" id="{F098FDAA-69EC-4DF0-9F96-0385BAE815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2666" y="1825014"/>
            <a:ext cx="642022" cy="646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2506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1" grpId="0" animBg="1"/>
      <p:bldP spid="50" grpId="0"/>
      <p:bldP spid="5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7DC14D2-0010-480A-BFC0-CC7689F204A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17204" y="154568"/>
            <a:ext cx="10167937" cy="1179513"/>
          </a:xfrm>
        </p:spPr>
        <p:txBody>
          <a:bodyPr>
            <a:normAutofit/>
          </a:bodyPr>
          <a:lstStyle/>
          <a:p>
            <a:r>
              <a:rPr lang="it-IT" sz="4000" dirty="0" err="1"/>
              <a:t>Preprocessing</a:t>
            </a:r>
            <a:r>
              <a:rPr lang="it-IT" sz="4000" dirty="0"/>
              <a:t> testuale</a:t>
            </a:r>
          </a:p>
        </p:txBody>
      </p:sp>
      <p:sp>
        <p:nvSpPr>
          <p:cNvPr id="3" name="Ovale 2">
            <a:extLst>
              <a:ext uri="{FF2B5EF4-FFF2-40B4-BE49-F238E27FC236}">
                <a16:creationId xmlns:a16="http://schemas.microsoft.com/office/drawing/2014/main" id="{DFD5F6DB-29CA-4094-A5E6-7E2201DACA43}"/>
              </a:ext>
            </a:extLst>
          </p:cNvPr>
          <p:cNvSpPr/>
          <p:nvPr/>
        </p:nvSpPr>
        <p:spPr>
          <a:xfrm>
            <a:off x="658666" y="1360652"/>
            <a:ext cx="2158675" cy="79248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i="1" dirty="0" err="1">
                <a:latin typeface="Avenir Next LT Pro" panose="020B0504020202020204" pitchFamily="34" charset="0"/>
              </a:rPr>
              <a:t>tokenization</a:t>
            </a:r>
            <a:endParaRPr lang="it-IT" i="1" dirty="0">
              <a:latin typeface="Avenir Next LT Pro" panose="020B0504020202020204" pitchFamily="34" charset="0"/>
            </a:endParaRPr>
          </a:p>
        </p:txBody>
      </p:sp>
      <p:sp>
        <p:nvSpPr>
          <p:cNvPr id="35" name="Segnaposto numero diapositiva 7">
            <a:extLst>
              <a:ext uri="{FF2B5EF4-FFF2-40B4-BE49-F238E27FC236}">
                <a16:creationId xmlns:a16="http://schemas.microsoft.com/office/drawing/2014/main" id="{86F7F265-1CFF-4BC9-B2BB-535E23E9F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17</a:t>
            </a:fld>
            <a:endParaRPr lang="en-US" dirty="0"/>
          </a:p>
        </p:txBody>
      </p:sp>
      <p:sp>
        <p:nvSpPr>
          <p:cNvPr id="36" name="Rettangolo 35">
            <a:extLst>
              <a:ext uri="{FF2B5EF4-FFF2-40B4-BE49-F238E27FC236}">
                <a16:creationId xmlns:a16="http://schemas.microsoft.com/office/drawing/2014/main" id="{2865A73F-5031-4333-B699-0BBD69548561}"/>
              </a:ext>
            </a:extLst>
          </p:cNvPr>
          <p:cNvSpPr/>
          <p:nvPr/>
        </p:nvSpPr>
        <p:spPr>
          <a:xfrm>
            <a:off x="0" y="6399014"/>
            <a:ext cx="12192000" cy="458986"/>
          </a:xfrm>
          <a:prstGeom prst="rect">
            <a:avLst/>
          </a:prstGeom>
          <a:gradFill flip="none" rotWithShape="1">
            <a:gsLst>
              <a:gs pos="0">
                <a:srgbClr val="FFC000">
                  <a:tint val="66000"/>
                  <a:satMod val="160000"/>
                </a:srgbClr>
              </a:gs>
              <a:gs pos="50000">
                <a:srgbClr val="FFC000">
                  <a:tint val="44500"/>
                  <a:satMod val="160000"/>
                </a:srgbClr>
              </a:gs>
              <a:gs pos="100000">
                <a:srgbClr val="FFC000">
                  <a:tint val="23500"/>
                  <a:satMod val="160000"/>
                </a:srgbClr>
              </a:gs>
            </a:gsLst>
            <a:lin ang="16200000" scaled="1"/>
            <a:tileRect/>
          </a:gra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9625537B-B0F3-49A3-ABB2-6A76F1F9E487}"/>
              </a:ext>
            </a:extLst>
          </p:cNvPr>
          <p:cNvSpPr txBox="1"/>
          <p:nvPr/>
        </p:nvSpPr>
        <p:spPr>
          <a:xfrm>
            <a:off x="0" y="6459230"/>
            <a:ext cx="1219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dirty="0">
                <a:latin typeface="Avenir Next LT Pro" panose="020B0504020202020204" pitchFamily="34" charset="0"/>
              </a:rPr>
              <a:t>SMA - Università degli studi di Milano Bicocca – Anno accademico 2019-20</a:t>
            </a:r>
          </a:p>
        </p:txBody>
      </p:sp>
      <p:pic>
        <p:nvPicPr>
          <p:cNvPr id="39" name="Picture 2" descr="Home">
            <a:extLst>
              <a:ext uri="{FF2B5EF4-FFF2-40B4-BE49-F238E27FC236}">
                <a16:creationId xmlns:a16="http://schemas.microsoft.com/office/drawing/2014/main" id="{B4F5A843-4E7B-4253-B165-C899FD97AE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63372" y="6399013"/>
            <a:ext cx="428628" cy="46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Segnaposto numero diapositiva 9">
            <a:extLst>
              <a:ext uri="{FF2B5EF4-FFF2-40B4-BE49-F238E27FC236}">
                <a16:creationId xmlns:a16="http://schemas.microsoft.com/office/drawing/2014/main" id="{1F468839-AA23-480B-966F-96E68ABFEF73}"/>
              </a:ext>
            </a:extLst>
          </p:cNvPr>
          <p:cNvSpPr txBox="1">
            <a:spLocks/>
          </p:cNvSpPr>
          <p:nvPr/>
        </p:nvSpPr>
        <p:spPr>
          <a:xfrm>
            <a:off x="9029700" y="64496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12/ 16</a:t>
            </a:r>
          </a:p>
        </p:txBody>
      </p:sp>
      <p:sp>
        <p:nvSpPr>
          <p:cNvPr id="41" name="Ovale 40">
            <a:extLst>
              <a:ext uri="{FF2B5EF4-FFF2-40B4-BE49-F238E27FC236}">
                <a16:creationId xmlns:a16="http://schemas.microsoft.com/office/drawing/2014/main" id="{0167C75C-0987-4511-82CB-6A611C101220}"/>
              </a:ext>
            </a:extLst>
          </p:cNvPr>
          <p:cNvSpPr/>
          <p:nvPr/>
        </p:nvSpPr>
        <p:spPr>
          <a:xfrm>
            <a:off x="3838352" y="1334081"/>
            <a:ext cx="2158675" cy="79248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i="1" dirty="0">
                <a:latin typeface="Avenir Next LT Pro" panose="020B0504020202020204" pitchFamily="34" charset="0"/>
              </a:rPr>
              <a:t>filtraggio</a:t>
            </a:r>
          </a:p>
        </p:txBody>
      </p:sp>
      <p:cxnSp>
        <p:nvCxnSpPr>
          <p:cNvPr id="42" name="Connettore 2 41">
            <a:extLst>
              <a:ext uri="{FF2B5EF4-FFF2-40B4-BE49-F238E27FC236}">
                <a16:creationId xmlns:a16="http://schemas.microsoft.com/office/drawing/2014/main" id="{87EF03EC-F269-47C2-AFCB-9E6B4AE4F5CD}"/>
              </a:ext>
            </a:extLst>
          </p:cNvPr>
          <p:cNvCxnSpPr>
            <a:cxnSpLocks/>
          </p:cNvCxnSpPr>
          <p:nvPr/>
        </p:nvCxnSpPr>
        <p:spPr>
          <a:xfrm flipH="1">
            <a:off x="2918734" y="1719558"/>
            <a:ext cx="809887" cy="0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Immagine 46" descr="Immagine che contiene screenshot, uccello&#10;&#10;Descrizione generata automaticamente">
            <a:extLst>
              <a:ext uri="{FF2B5EF4-FFF2-40B4-BE49-F238E27FC236}">
                <a16:creationId xmlns:a16="http://schemas.microsoft.com/office/drawing/2014/main" id="{728C4FE4-E3F3-4354-AD70-74C009EFCD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3786" y="1289615"/>
            <a:ext cx="4009586" cy="917086"/>
          </a:xfrm>
          <a:prstGeom prst="rect">
            <a:avLst/>
          </a:prstGeom>
        </p:spPr>
      </p:pic>
      <p:sp>
        <p:nvSpPr>
          <p:cNvPr id="50" name="CasellaDiTesto 49">
            <a:extLst>
              <a:ext uri="{FF2B5EF4-FFF2-40B4-BE49-F238E27FC236}">
                <a16:creationId xmlns:a16="http://schemas.microsoft.com/office/drawing/2014/main" id="{629D548C-6D09-426D-B0B1-58F6428BBC9D}"/>
              </a:ext>
            </a:extLst>
          </p:cNvPr>
          <p:cNvSpPr txBox="1"/>
          <p:nvPr/>
        </p:nvSpPr>
        <p:spPr>
          <a:xfrm>
            <a:off x="7585613" y="971012"/>
            <a:ext cx="22879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latin typeface="Avenir Next LT Pro" panose="020B0504020202020204" pitchFamily="34" charset="0"/>
              </a:rPr>
              <a:t>Es. tweet filtrato</a:t>
            </a:r>
            <a:endParaRPr lang="it-IT" sz="1600" i="1" dirty="0">
              <a:latin typeface="Avenir Next LT Pro" panose="020B0504020202020204" pitchFamily="34" charset="0"/>
            </a:endParaRPr>
          </a:p>
        </p:txBody>
      </p:sp>
      <p:pic>
        <p:nvPicPr>
          <p:cNvPr id="51" name="Immagine 50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DA51C0B2-F98E-49AA-9273-15073CCD89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0720" y="3018233"/>
            <a:ext cx="4189124" cy="2936772"/>
          </a:xfrm>
          <a:prstGeom prst="rect">
            <a:avLst/>
          </a:prstGeom>
        </p:spPr>
      </p:pic>
      <p:sp>
        <p:nvSpPr>
          <p:cNvPr id="52" name="CasellaDiTesto 51">
            <a:extLst>
              <a:ext uri="{FF2B5EF4-FFF2-40B4-BE49-F238E27FC236}">
                <a16:creationId xmlns:a16="http://schemas.microsoft.com/office/drawing/2014/main" id="{FA518239-9BDA-4B75-9616-51A9E848874A}"/>
              </a:ext>
            </a:extLst>
          </p:cNvPr>
          <p:cNvSpPr txBox="1"/>
          <p:nvPr/>
        </p:nvSpPr>
        <p:spPr>
          <a:xfrm>
            <a:off x="3560756" y="2232016"/>
            <a:ext cx="53441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latin typeface="Avenir Next LT Pro" panose="020B0504020202020204" pitchFamily="34" charset="0"/>
              </a:rPr>
              <a:t>si sono filtrati tutti i tweet con # hashtag &gt; 5</a:t>
            </a:r>
            <a:endParaRPr lang="it-IT" sz="1600" u="sng" dirty="0">
              <a:latin typeface="Avenir Next LT Pro" panose="020B0504020202020204" pitchFamily="34" charset="0"/>
            </a:endParaRPr>
          </a:p>
        </p:txBody>
      </p:sp>
      <p:pic>
        <p:nvPicPr>
          <p:cNvPr id="53" name="Picture 8" descr="Aperta la procedura di selezione per la formazione dell'OIV ...">
            <a:extLst>
              <a:ext uri="{FF2B5EF4-FFF2-40B4-BE49-F238E27FC236}">
                <a16:creationId xmlns:a16="http://schemas.microsoft.com/office/drawing/2014/main" id="{F098FDAA-69EC-4DF0-9F96-0385BAE815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2666" y="1825014"/>
            <a:ext cx="642022" cy="646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7686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50" grpId="0"/>
      <p:bldP spid="5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7DC14D2-0010-480A-BFC0-CC7689F204A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17204" y="154568"/>
            <a:ext cx="10167937" cy="1179513"/>
          </a:xfrm>
        </p:spPr>
        <p:txBody>
          <a:bodyPr>
            <a:normAutofit/>
          </a:bodyPr>
          <a:lstStyle/>
          <a:p>
            <a:r>
              <a:rPr lang="it-IT" sz="4000" dirty="0" err="1"/>
              <a:t>Preprocessing</a:t>
            </a:r>
            <a:r>
              <a:rPr lang="it-IT" sz="4000" dirty="0"/>
              <a:t> testuale</a:t>
            </a:r>
          </a:p>
        </p:txBody>
      </p:sp>
      <p:sp>
        <p:nvSpPr>
          <p:cNvPr id="3" name="Ovale 2">
            <a:extLst>
              <a:ext uri="{FF2B5EF4-FFF2-40B4-BE49-F238E27FC236}">
                <a16:creationId xmlns:a16="http://schemas.microsoft.com/office/drawing/2014/main" id="{DFD5F6DB-29CA-4094-A5E6-7E2201DACA43}"/>
              </a:ext>
            </a:extLst>
          </p:cNvPr>
          <p:cNvSpPr/>
          <p:nvPr/>
        </p:nvSpPr>
        <p:spPr>
          <a:xfrm>
            <a:off x="658666" y="1360652"/>
            <a:ext cx="2158675" cy="79248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i="1" dirty="0" err="1">
                <a:latin typeface="Avenir Next LT Pro" panose="020B0504020202020204" pitchFamily="34" charset="0"/>
              </a:rPr>
              <a:t>tokenization</a:t>
            </a:r>
            <a:endParaRPr lang="it-IT" i="1" dirty="0">
              <a:latin typeface="Avenir Next LT Pro" panose="020B0504020202020204" pitchFamily="34" charset="0"/>
            </a:endParaRPr>
          </a:p>
        </p:txBody>
      </p:sp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EDB80ADC-6912-421C-936A-35237A84FF0B}"/>
              </a:ext>
            </a:extLst>
          </p:cNvPr>
          <p:cNvCxnSpPr>
            <a:cxnSpLocks/>
            <a:stCxn id="3" idx="4"/>
            <a:endCxn id="14" idx="0"/>
          </p:cNvCxnSpPr>
          <p:nvPr/>
        </p:nvCxnSpPr>
        <p:spPr>
          <a:xfrm flipH="1">
            <a:off x="1738003" y="2153132"/>
            <a:ext cx="1" cy="835932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e 13">
            <a:extLst>
              <a:ext uri="{FF2B5EF4-FFF2-40B4-BE49-F238E27FC236}">
                <a16:creationId xmlns:a16="http://schemas.microsoft.com/office/drawing/2014/main" id="{CDBBF54F-9B3F-49CE-A5AF-B2AEACF5BABA}"/>
              </a:ext>
            </a:extLst>
          </p:cNvPr>
          <p:cNvSpPr/>
          <p:nvPr/>
        </p:nvSpPr>
        <p:spPr>
          <a:xfrm>
            <a:off x="658665" y="2989064"/>
            <a:ext cx="2158675" cy="795714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i="1" dirty="0">
                <a:latin typeface="Avenir Next LT Pro" panose="020B0504020202020204" pitchFamily="34" charset="0"/>
              </a:rPr>
              <a:t>gestione negazioni</a:t>
            </a:r>
          </a:p>
        </p:txBody>
      </p:sp>
      <p:sp>
        <p:nvSpPr>
          <p:cNvPr id="11" name="Segno di addizione 10">
            <a:extLst>
              <a:ext uri="{FF2B5EF4-FFF2-40B4-BE49-F238E27FC236}">
                <a16:creationId xmlns:a16="http://schemas.microsoft.com/office/drawing/2014/main" id="{AE5C7541-B6A0-41B5-8F1F-956BE6705C04}"/>
              </a:ext>
            </a:extLst>
          </p:cNvPr>
          <p:cNvSpPr/>
          <p:nvPr/>
        </p:nvSpPr>
        <p:spPr>
          <a:xfrm>
            <a:off x="2899806" y="1572204"/>
            <a:ext cx="298388" cy="307295"/>
          </a:xfrm>
          <a:prstGeom prst="mathPlus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8491DB66-6B96-439C-B554-8CEE87EF9AB8}"/>
              </a:ext>
            </a:extLst>
          </p:cNvPr>
          <p:cNvSpPr txBox="1"/>
          <p:nvPr/>
        </p:nvSpPr>
        <p:spPr>
          <a:xfrm>
            <a:off x="3249070" y="1537668"/>
            <a:ext cx="18186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latin typeface="Avenir Next LT Pro" panose="020B0504020202020204" pitchFamily="34" charset="0"/>
              </a:rPr>
              <a:t>NER</a:t>
            </a: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98BBE03E-6C21-4E8B-A698-F5C58706CF79}"/>
              </a:ext>
            </a:extLst>
          </p:cNvPr>
          <p:cNvSpPr txBox="1"/>
          <p:nvPr/>
        </p:nvSpPr>
        <p:spPr>
          <a:xfrm>
            <a:off x="4572010" y="1537668"/>
            <a:ext cx="754377" cy="338554"/>
          </a:xfrm>
          <a:prstGeom prst="rect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it-IT" sz="1600" dirty="0">
                <a:latin typeface="Avenir Next LT Pro" panose="020B0504020202020204" pitchFamily="34" charset="0"/>
              </a:rPr>
              <a:t>Di</a:t>
            </a:r>
          </a:p>
        </p:txBody>
      </p:sp>
      <p:cxnSp>
        <p:nvCxnSpPr>
          <p:cNvPr id="26" name="Connettore 2 25">
            <a:extLst>
              <a:ext uri="{FF2B5EF4-FFF2-40B4-BE49-F238E27FC236}">
                <a16:creationId xmlns:a16="http://schemas.microsoft.com/office/drawing/2014/main" id="{CE88438D-D00D-493E-978D-817F712ED1B5}"/>
              </a:ext>
            </a:extLst>
          </p:cNvPr>
          <p:cNvCxnSpPr>
            <a:cxnSpLocks/>
          </p:cNvCxnSpPr>
          <p:nvPr/>
        </p:nvCxnSpPr>
        <p:spPr>
          <a:xfrm>
            <a:off x="6586985" y="1718792"/>
            <a:ext cx="711200" cy="0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AA09A127-4A36-42EA-A0D0-EA5051B7DB33}"/>
              </a:ext>
            </a:extLst>
          </p:cNvPr>
          <p:cNvSpPr txBox="1"/>
          <p:nvPr/>
        </p:nvSpPr>
        <p:spPr>
          <a:xfrm>
            <a:off x="5373385" y="1534126"/>
            <a:ext cx="1168391" cy="338554"/>
          </a:xfrm>
          <a:prstGeom prst="rect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it-IT" sz="1600" dirty="0">
                <a:latin typeface="Avenir Next LT Pro" panose="020B0504020202020204" pitchFamily="34" charset="0"/>
              </a:rPr>
              <a:t>Maio</a:t>
            </a:r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3C84C93C-0AF1-46CC-A984-416CD63A4ECD}"/>
              </a:ext>
            </a:extLst>
          </p:cNvPr>
          <p:cNvSpPr txBox="1"/>
          <p:nvPr/>
        </p:nvSpPr>
        <p:spPr>
          <a:xfrm>
            <a:off x="7388624" y="1529826"/>
            <a:ext cx="1168391" cy="338554"/>
          </a:xfrm>
          <a:prstGeom prst="rect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it-IT" sz="1600" dirty="0">
                <a:latin typeface="Avenir Next LT Pro" panose="020B0504020202020204" pitchFamily="34" charset="0"/>
              </a:rPr>
              <a:t>Di Maio</a:t>
            </a:r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7A01AA31-E985-435D-BD4B-0C309D7BEB1A}"/>
              </a:ext>
            </a:extLst>
          </p:cNvPr>
          <p:cNvSpPr txBox="1"/>
          <p:nvPr/>
        </p:nvSpPr>
        <p:spPr>
          <a:xfrm>
            <a:off x="2971241" y="2633287"/>
            <a:ext cx="53441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latin typeface="Avenir Next LT Pro" panose="020B0504020202020204" pitchFamily="34" charset="0"/>
              </a:rPr>
              <a:t>si sono negate tutte le parole successive a ‘non’ fino a quando non si raggiunge un </a:t>
            </a:r>
            <a:r>
              <a:rPr lang="it-IT" sz="1600" u="sng" dirty="0">
                <a:latin typeface="Avenir Next LT Pro" panose="020B0504020202020204" pitchFamily="34" charset="0"/>
              </a:rPr>
              <a:t>criterio d’arresto</a:t>
            </a:r>
          </a:p>
        </p:txBody>
      </p:sp>
      <p:pic>
        <p:nvPicPr>
          <p:cNvPr id="2056" name="Picture 8" descr="Aperta la procedura di selezione per la formazione dell'OIV ...">
            <a:extLst>
              <a:ext uri="{FF2B5EF4-FFF2-40B4-BE49-F238E27FC236}">
                <a16:creationId xmlns:a16="http://schemas.microsoft.com/office/drawing/2014/main" id="{C7E18C32-EB49-463D-88D6-B6B18DC0B3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7805" y="2416750"/>
            <a:ext cx="642022" cy="646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4" name="Connettore 2 33">
            <a:extLst>
              <a:ext uri="{FF2B5EF4-FFF2-40B4-BE49-F238E27FC236}">
                <a16:creationId xmlns:a16="http://schemas.microsoft.com/office/drawing/2014/main" id="{F697E8A7-9CD2-4C84-BED1-E87457E001E6}"/>
              </a:ext>
            </a:extLst>
          </p:cNvPr>
          <p:cNvCxnSpPr>
            <a:cxnSpLocks/>
          </p:cNvCxnSpPr>
          <p:nvPr/>
        </p:nvCxnSpPr>
        <p:spPr>
          <a:xfrm>
            <a:off x="7298185" y="3084427"/>
            <a:ext cx="1011314" cy="0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ttore 2 39">
            <a:extLst>
              <a:ext uri="{FF2B5EF4-FFF2-40B4-BE49-F238E27FC236}">
                <a16:creationId xmlns:a16="http://schemas.microsoft.com/office/drawing/2014/main" id="{4ED437F2-BD6D-47DA-B232-791A02131638}"/>
              </a:ext>
            </a:extLst>
          </p:cNvPr>
          <p:cNvCxnSpPr>
            <a:cxnSpLocks/>
          </p:cNvCxnSpPr>
          <p:nvPr/>
        </p:nvCxnSpPr>
        <p:spPr>
          <a:xfrm>
            <a:off x="7298185" y="3136605"/>
            <a:ext cx="1011107" cy="532597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25AC74D2-2E23-4CA4-8842-43B07578990F}"/>
              </a:ext>
            </a:extLst>
          </p:cNvPr>
          <p:cNvSpPr txBox="1"/>
          <p:nvPr/>
        </p:nvSpPr>
        <p:spPr>
          <a:xfrm>
            <a:off x="8309499" y="2907112"/>
            <a:ext cx="2743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latin typeface="Avenir Next LT Pro" panose="020B0504020202020204" pitchFamily="34" charset="0"/>
              </a:rPr>
              <a:t>segno di punteggiatura (.;?![)</a:t>
            </a:r>
          </a:p>
          <a:p>
            <a:endParaRPr lang="it-IT" sz="1600" dirty="0">
              <a:latin typeface="Avenir Next LT Pro" panose="020B0504020202020204" pitchFamily="34" charset="0"/>
            </a:endParaRPr>
          </a:p>
        </p:txBody>
      </p:sp>
      <p:sp>
        <p:nvSpPr>
          <p:cNvPr id="44" name="CasellaDiTesto 43">
            <a:extLst>
              <a:ext uri="{FF2B5EF4-FFF2-40B4-BE49-F238E27FC236}">
                <a16:creationId xmlns:a16="http://schemas.microsoft.com/office/drawing/2014/main" id="{BB268591-F4E2-405D-BBB6-64C8EA3A2F6E}"/>
              </a:ext>
            </a:extLst>
          </p:cNvPr>
          <p:cNvSpPr txBox="1"/>
          <p:nvPr/>
        </p:nvSpPr>
        <p:spPr>
          <a:xfrm>
            <a:off x="8309292" y="3491887"/>
            <a:ext cx="29606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latin typeface="Avenir Next LT Pro" panose="020B0504020202020204" pitchFamily="34" charset="0"/>
              </a:rPr>
              <a:t>congiunzione avversativa</a:t>
            </a:r>
          </a:p>
          <a:p>
            <a:r>
              <a:rPr lang="it-IT" sz="1600" dirty="0">
                <a:latin typeface="Avenir Next LT Pro" panose="020B0504020202020204" pitchFamily="34" charset="0"/>
              </a:rPr>
              <a:t>(però, ma, tuttavia)</a:t>
            </a:r>
          </a:p>
        </p:txBody>
      </p:sp>
      <p:sp>
        <p:nvSpPr>
          <p:cNvPr id="45" name="Ovale 44">
            <a:extLst>
              <a:ext uri="{FF2B5EF4-FFF2-40B4-BE49-F238E27FC236}">
                <a16:creationId xmlns:a16="http://schemas.microsoft.com/office/drawing/2014/main" id="{DE4E5FD2-95F3-40DC-A3E8-34342F9F032D}"/>
              </a:ext>
            </a:extLst>
          </p:cNvPr>
          <p:cNvSpPr/>
          <p:nvPr/>
        </p:nvSpPr>
        <p:spPr>
          <a:xfrm>
            <a:off x="412865" y="4724511"/>
            <a:ext cx="2661276" cy="11225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i="1" dirty="0">
                <a:latin typeface="Avenir Next LT Pro" panose="020B0504020202020204" pitchFamily="34" charset="0"/>
              </a:rPr>
              <a:t>eliminazione allungamento espressivo</a:t>
            </a:r>
          </a:p>
        </p:txBody>
      </p:sp>
      <p:cxnSp>
        <p:nvCxnSpPr>
          <p:cNvPr id="46" name="Connettore 2 45">
            <a:extLst>
              <a:ext uri="{FF2B5EF4-FFF2-40B4-BE49-F238E27FC236}">
                <a16:creationId xmlns:a16="http://schemas.microsoft.com/office/drawing/2014/main" id="{16D3657A-6B3F-4FAD-BBC3-627208BC63B3}"/>
              </a:ext>
            </a:extLst>
          </p:cNvPr>
          <p:cNvCxnSpPr>
            <a:cxnSpLocks/>
            <a:stCxn id="14" idx="4"/>
          </p:cNvCxnSpPr>
          <p:nvPr/>
        </p:nvCxnSpPr>
        <p:spPr>
          <a:xfrm>
            <a:off x="1738003" y="3784778"/>
            <a:ext cx="0" cy="939733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e 47">
            <a:extLst>
              <a:ext uri="{FF2B5EF4-FFF2-40B4-BE49-F238E27FC236}">
                <a16:creationId xmlns:a16="http://schemas.microsoft.com/office/drawing/2014/main" id="{A51C79A4-BFCD-4BD9-9370-E84D8F19DF81}"/>
              </a:ext>
            </a:extLst>
          </p:cNvPr>
          <p:cNvSpPr/>
          <p:nvPr/>
        </p:nvSpPr>
        <p:spPr>
          <a:xfrm>
            <a:off x="4166102" y="4866409"/>
            <a:ext cx="2169780" cy="811946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i="1" dirty="0">
                <a:latin typeface="Avenir Next LT Pro" panose="020B0504020202020204" pitchFamily="34" charset="0"/>
              </a:rPr>
              <a:t>rimozione</a:t>
            </a:r>
          </a:p>
          <a:p>
            <a:pPr algn="ctr"/>
            <a:r>
              <a:rPr lang="it-IT" i="1" dirty="0">
                <a:latin typeface="Avenir Next LT Pro" panose="020B0504020202020204" pitchFamily="34" charset="0"/>
              </a:rPr>
              <a:t> stop word</a:t>
            </a:r>
          </a:p>
        </p:txBody>
      </p:sp>
      <p:cxnSp>
        <p:nvCxnSpPr>
          <p:cNvPr id="49" name="Connettore 2 48">
            <a:extLst>
              <a:ext uri="{FF2B5EF4-FFF2-40B4-BE49-F238E27FC236}">
                <a16:creationId xmlns:a16="http://schemas.microsoft.com/office/drawing/2014/main" id="{4E4BEF75-80FC-4AF6-BEE1-9EE59D4E5D3D}"/>
              </a:ext>
            </a:extLst>
          </p:cNvPr>
          <p:cNvCxnSpPr>
            <a:cxnSpLocks/>
            <a:stCxn id="45" idx="6"/>
            <a:endCxn id="48" idx="2"/>
          </p:cNvCxnSpPr>
          <p:nvPr/>
        </p:nvCxnSpPr>
        <p:spPr>
          <a:xfrm flipV="1">
            <a:off x="3074141" y="5272382"/>
            <a:ext cx="1091961" cy="13414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CasellaDiTesto 53">
            <a:extLst>
              <a:ext uri="{FF2B5EF4-FFF2-40B4-BE49-F238E27FC236}">
                <a16:creationId xmlns:a16="http://schemas.microsoft.com/office/drawing/2014/main" id="{C25414DC-5D22-46F4-9989-CF1151A554C3}"/>
              </a:ext>
            </a:extLst>
          </p:cNvPr>
          <p:cNvSpPr txBox="1"/>
          <p:nvPr/>
        </p:nvSpPr>
        <p:spPr>
          <a:xfrm>
            <a:off x="3364452" y="3929191"/>
            <a:ext cx="47987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latin typeface="Avenir Next LT Pro" panose="020B0504020202020204" pitchFamily="34" charset="0"/>
              </a:rPr>
              <a:t>elementi non rilevanti per la semantica dei tweet (numeri, segni di punteggiatura)</a:t>
            </a:r>
          </a:p>
        </p:txBody>
      </p:sp>
      <p:sp>
        <p:nvSpPr>
          <p:cNvPr id="55" name="Ovale 54">
            <a:extLst>
              <a:ext uri="{FF2B5EF4-FFF2-40B4-BE49-F238E27FC236}">
                <a16:creationId xmlns:a16="http://schemas.microsoft.com/office/drawing/2014/main" id="{EA9C4175-5CB3-4A9A-B988-A4A9312B84AD}"/>
              </a:ext>
            </a:extLst>
          </p:cNvPr>
          <p:cNvSpPr/>
          <p:nvPr/>
        </p:nvSpPr>
        <p:spPr>
          <a:xfrm>
            <a:off x="7414282" y="4882642"/>
            <a:ext cx="2484430" cy="795713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i="1" dirty="0" err="1">
                <a:latin typeface="Avenir Next LT Pro" panose="020B0504020202020204" pitchFamily="34" charset="0"/>
              </a:rPr>
              <a:t>lemmatization</a:t>
            </a:r>
            <a:endParaRPr lang="it-IT" i="1" dirty="0">
              <a:latin typeface="Avenir Next LT Pro" panose="020B0504020202020204" pitchFamily="34" charset="0"/>
            </a:endParaRPr>
          </a:p>
        </p:txBody>
      </p:sp>
      <p:cxnSp>
        <p:nvCxnSpPr>
          <p:cNvPr id="56" name="Connettore 2 55">
            <a:extLst>
              <a:ext uri="{FF2B5EF4-FFF2-40B4-BE49-F238E27FC236}">
                <a16:creationId xmlns:a16="http://schemas.microsoft.com/office/drawing/2014/main" id="{EFAD7F19-F11D-4077-A01B-23DA11BEEEF9}"/>
              </a:ext>
            </a:extLst>
          </p:cNvPr>
          <p:cNvCxnSpPr>
            <a:cxnSpLocks/>
            <a:stCxn id="48" idx="6"/>
            <a:endCxn id="55" idx="2"/>
          </p:cNvCxnSpPr>
          <p:nvPr/>
        </p:nvCxnSpPr>
        <p:spPr>
          <a:xfrm>
            <a:off x="6335882" y="5272382"/>
            <a:ext cx="1078400" cy="8117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Segno di addizione 32">
            <a:extLst>
              <a:ext uri="{FF2B5EF4-FFF2-40B4-BE49-F238E27FC236}">
                <a16:creationId xmlns:a16="http://schemas.microsoft.com/office/drawing/2014/main" id="{E6977023-3483-4F4A-9E4B-F3BF2E08E505}"/>
              </a:ext>
            </a:extLst>
          </p:cNvPr>
          <p:cNvSpPr/>
          <p:nvPr/>
        </p:nvSpPr>
        <p:spPr>
          <a:xfrm>
            <a:off x="5067710" y="4516684"/>
            <a:ext cx="298388" cy="307295"/>
          </a:xfrm>
          <a:prstGeom prst="mathPlus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5" name="Segnaposto numero diapositiva 7">
            <a:extLst>
              <a:ext uri="{FF2B5EF4-FFF2-40B4-BE49-F238E27FC236}">
                <a16:creationId xmlns:a16="http://schemas.microsoft.com/office/drawing/2014/main" id="{86F7F265-1CFF-4BC9-B2BB-535E23E9F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18</a:t>
            </a:fld>
            <a:endParaRPr lang="en-US" dirty="0"/>
          </a:p>
        </p:txBody>
      </p:sp>
      <p:sp>
        <p:nvSpPr>
          <p:cNvPr id="36" name="Rettangolo 35">
            <a:extLst>
              <a:ext uri="{FF2B5EF4-FFF2-40B4-BE49-F238E27FC236}">
                <a16:creationId xmlns:a16="http://schemas.microsoft.com/office/drawing/2014/main" id="{2865A73F-5031-4333-B699-0BBD69548561}"/>
              </a:ext>
            </a:extLst>
          </p:cNvPr>
          <p:cNvSpPr/>
          <p:nvPr/>
        </p:nvSpPr>
        <p:spPr>
          <a:xfrm>
            <a:off x="0" y="6399014"/>
            <a:ext cx="12192000" cy="458986"/>
          </a:xfrm>
          <a:prstGeom prst="rect">
            <a:avLst/>
          </a:prstGeom>
          <a:gradFill flip="none" rotWithShape="1">
            <a:gsLst>
              <a:gs pos="0">
                <a:srgbClr val="FFC000">
                  <a:tint val="66000"/>
                  <a:satMod val="160000"/>
                </a:srgbClr>
              </a:gs>
              <a:gs pos="50000">
                <a:srgbClr val="FFC000">
                  <a:tint val="44500"/>
                  <a:satMod val="160000"/>
                </a:srgbClr>
              </a:gs>
              <a:gs pos="100000">
                <a:srgbClr val="FFC000">
                  <a:tint val="23500"/>
                  <a:satMod val="160000"/>
                </a:srgbClr>
              </a:gs>
            </a:gsLst>
            <a:lin ang="16200000" scaled="1"/>
            <a:tileRect/>
          </a:gra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9625537B-B0F3-49A3-ABB2-6A76F1F9E487}"/>
              </a:ext>
            </a:extLst>
          </p:cNvPr>
          <p:cNvSpPr txBox="1"/>
          <p:nvPr/>
        </p:nvSpPr>
        <p:spPr>
          <a:xfrm>
            <a:off x="0" y="6459230"/>
            <a:ext cx="1219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dirty="0">
                <a:latin typeface="Avenir Next LT Pro" panose="020B0504020202020204" pitchFamily="34" charset="0"/>
              </a:rPr>
              <a:t>SMA - Università degli studi di Milano Bicocca – Anno accademico 2019-20</a:t>
            </a:r>
          </a:p>
        </p:txBody>
      </p:sp>
      <p:pic>
        <p:nvPicPr>
          <p:cNvPr id="39" name="Picture 2" descr="Home">
            <a:extLst>
              <a:ext uri="{FF2B5EF4-FFF2-40B4-BE49-F238E27FC236}">
                <a16:creationId xmlns:a16="http://schemas.microsoft.com/office/drawing/2014/main" id="{B4F5A843-4E7B-4253-B165-C899FD97AE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63372" y="6399013"/>
            <a:ext cx="428628" cy="46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Segnaposto numero diapositiva 9">
            <a:extLst>
              <a:ext uri="{FF2B5EF4-FFF2-40B4-BE49-F238E27FC236}">
                <a16:creationId xmlns:a16="http://schemas.microsoft.com/office/drawing/2014/main" id="{1F468839-AA23-480B-966F-96E68ABFEF73}"/>
              </a:ext>
            </a:extLst>
          </p:cNvPr>
          <p:cNvSpPr txBox="1">
            <a:spLocks/>
          </p:cNvSpPr>
          <p:nvPr/>
        </p:nvSpPr>
        <p:spPr>
          <a:xfrm>
            <a:off x="9029700" y="64496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12/ 16</a:t>
            </a:r>
          </a:p>
        </p:txBody>
      </p:sp>
    </p:spTree>
    <p:extLst>
      <p:ext uri="{BB962C8B-B14F-4D97-AF65-F5344CB8AC3E}">
        <p14:creationId xmlns:p14="http://schemas.microsoft.com/office/powerpoint/2010/main" val="1664360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1" grpId="0" animBg="1"/>
      <p:bldP spid="15" grpId="0"/>
      <p:bldP spid="23" grpId="0" animBg="1"/>
      <p:bldP spid="30" grpId="0" animBg="1"/>
      <p:bldP spid="32" grpId="0" animBg="1"/>
      <p:bldP spid="31" grpId="0"/>
      <p:bldP spid="37" grpId="0"/>
      <p:bldP spid="44" grpId="0"/>
      <p:bldP spid="45" grpId="0" animBg="1"/>
      <p:bldP spid="48" grpId="0" animBg="1"/>
      <p:bldP spid="54" grpId="0"/>
      <p:bldP spid="55" grpId="0" animBg="1"/>
      <p:bldP spid="3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7DC14D2-0010-480A-BFC0-CC7689F204A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17204" y="154568"/>
            <a:ext cx="10167937" cy="1179513"/>
          </a:xfrm>
        </p:spPr>
        <p:txBody>
          <a:bodyPr>
            <a:normAutofit/>
          </a:bodyPr>
          <a:lstStyle/>
          <a:p>
            <a:r>
              <a:rPr lang="it-IT" sz="4000" dirty="0">
                <a:latin typeface="Avenir Next LT Pro" panose="020B0504020202020204" pitchFamily="34" charset="0"/>
              </a:rPr>
              <a:t>Sentiment Analysis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BC36E3ED-4ABF-4C1A-956E-A1B7363C7CBB}"/>
              </a:ext>
            </a:extLst>
          </p:cNvPr>
          <p:cNvSpPr txBox="1"/>
          <p:nvPr/>
        </p:nvSpPr>
        <p:spPr>
          <a:xfrm>
            <a:off x="1606859" y="964749"/>
            <a:ext cx="1873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latin typeface="Avenir Next LT Pro" panose="020B0504020202020204" pitchFamily="34" charset="0"/>
              </a:rPr>
              <a:t>Polarity</a:t>
            </a:r>
            <a:r>
              <a:rPr lang="it-IT" dirty="0">
                <a:latin typeface="Avenir Next LT Pro" panose="020B0504020202020204" pitchFamily="34" charset="0"/>
              </a:rPr>
              <a:t> </a:t>
            </a:r>
            <a:r>
              <a:rPr lang="it-IT" dirty="0" err="1">
                <a:latin typeface="Avenir Next LT Pro" panose="020B0504020202020204" pitchFamily="34" charset="0"/>
              </a:rPr>
              <a:t>analysis</a:t>
            </a:r>
            <a:endParaRPr lang="it-IT" dirty="0">
              <a:latin typeface="Avenir Next LT Pro" panose="020B0504020202020204" pitchFamily="34" charset="0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B074DAF2-1F83-4CEA-8428-0A54F6E5CD45}"/>
              </a:ext>
            </a:extLst>
          </p:cNvPr>
          <p:cNvSpPr txBox="1"/>
          <p:nvPr/>
        </p:nvSpPr>
        <p:spPr>
          <a:xfrm>
            <a:off x="631793" y="1655654"/>
            <a:ext cx="108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Avenir Next LT Pro" panose="020B0504020202020204" pitchFamily="34" charset="0"/>
              </a:rPr>
              <a:t>Metodi</a:t>
            </a:r>
          </a:p>
        </p:txBody>
      </p:sp>
      <p:cxnSp>
        <p:nvCxnSpPr>
          <p:cNvPr id="18" name="Connettore 2 17">
            <a:extLst>
              <a:ext uri="{FF2B5EF4-FFF2-40B4-BE49-F238E27FC236}">
                <a16:creationId xmlns:a16="http://schemas.microsoft.com/office/drawing/2014/main" id="{F67642AE-CB55-4C40-9455-194A173402FC}"/>
              </a:ext>
            </a:extLst>
          </p:cNvPr>
          <p:cNvCxnSpPr>
            <a:cxnSpLocks/>
          </p:cNvCxnSpPr>
          <p:nvPr/>
        </p:nvCxnSpPr>
        <p:spPr>
          <a:xfrm flipV="1">
            <a:off x="1528439" y="1844098"/>
            <a:ext cx="1489969" cy="9508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ttore 2 25">
            <a:extLst>
              <a:ext uri="{FF2B5EF4-FFF2-40B4-BE49-F238E27FC236}">
                <a16:creationId xmlns:a16="http://schemas.microsoft.com/office/drawing/2014/main" id="{F530E882-E9B6-4544-AFB4-A52F41F59DFB}"/>
              </a:ext>
            </a:extLst>
          </p:cNvPr>
          <p:cNvCxnSpPr>
            <a:cxnSpLocks/>
          </p:cNvCxnSpPr>
          <p:nvPr/>
        </p:nvCxnSpPr>
        <p:spPr>
          <a:xfrm>
            <a:off x="1528439" y="1853606"/>
            <a:ext cx="1507726" cy="356046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ttore 2 27">
            <a:extLst>
              <a:ext uri="{FF2B5EF4-FFF2-40B4-BE49-F238E27FC236}">
                <a16:creationId xmlns:a16="http://schemas.microsoft.com/office/drawing/2014/main" id="{BC6FF9F3-A6E9-4D48-9FB2-B95C604ACC6C}"/>
              </a:ext>
            </a:extLst>
          </p:cNvPr>
          <p:cNvCxnSpPr>
            <a:cxnSpLocks/>
            <a:endCxn id="38" idx="1"/>
          </p:cNvCxnSpPr>
          <p:nvPr/>
        </p:nvCxnSpPr>
        <p:spPr>
          <a:xfrm>
            <a:off x="1528439" y="1853606"/>
            <a:ext cx="1454463" cy="890469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52C239EA-2C62-4E85-A4AA-25B36DBB5AA9}"/>
              </a:ext>
            </a:extLst>
          </p:cNvPr>
          <p:cNvSpPr txBox="1"/>
          <p:nvPr/>
        </p:nvSpPr>
        <p:spPr>
          <a:xfrm>
            <a:off x="3018411" y="1638832"/>
            <a:ext cx="1873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latin typeface="Avenir Next LT Pro" panose="020B0504020202020204" pitchFamily="34" charset="0"/>
              </a:rPr>
              <a:t>lexicon-based</a:t>
            </a:r>
            <a:endParaRPr lang="it-IT" dirty="0">
              <a:latin typeface="Avenir Next LT Pro" panose="020B0504020202020204" pitchFamily="34" charset="0"/>
            </a:endParaRPr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6E2412EE-D285-41BF-A6FC-659540F3509D}"/>
              </a:ext>
            </a:extLst>
          </p:cNvPr>
          <p:cNvSpPr txBox="1"/>
          <p:nvPr/>
        </p:nvSpPr>
        <p:spPr>
          <a:xfrm>
            <a:off x="3018411" y="2064460"/>
            <a:ext cx="1669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latin typeface="Avenir Next LT Pro" panose="020B0504020202020204" pitchFamily="34" charset="0"/>
              </a:rPr>
              <a:t>supervised</a:t>
            </a:r>
            <a:endParaRPr lang="it-IT" dirty="0">
              <a:latin typeface="Avenir Next LT Pro" panose="020B0504020202020204" pitchFamily="34" charset="0"/>
            </a:endParaRPr>
          </a:p>
        </p:txBody>
      </p: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AFE4E45F-ECF2-49EE-8B96-29618F28533A}"/>
              </a:ext>
            </a:extLst>
          </p:cNvPr>
          <p:cNvSpPr txBox="1"/>
          <p:nvPr/>
        </p:nvSpPr>
        <p:spPr>
          <a:xfrm>
            <a:off x="2982902" y="2559409"/>
            <a:ext cx="1979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Avenir Next LT Pro" panose="020B0504020202020204" pitchFamily="34" charset="0"/>
              </a:rPr>
              <a:t>semi-</a:t>
            </a:r>
            <a:r>
              <a:rPr lang="it-IT" dirty="0" err="1">
                <a:latin typeface="Avenir Next LT Pro" panose="020B0504020202020204" pitchFamily="34" charset="0"/>
              </a:rPr>
              <a:t>supervised</a:t>
            </a:r>
            <a:endParaRPr lang="it-IT" dirty="0">
              <a:latin typeface="Avenir Next LT Pro" panose="020B0504020202020204" pitchFamily="34" charset="0"/>
            </a:endParaRPr>
          </a:p>
        </p:txBody>
      </p:sp>
      <p:cxnSp>
        <p:nvCxnSpPr>
          <p:cNvPr id="40" name="Connettore 2 39">
            <a:extLst>
              <a:ext uri="{FF2B5EF4-FFF2-40B4-BE49-F238E27FC236}">
                <a16:creationId xmlns:a16="http://schemas.microsoft.com/office/drawing/2014/main" id="{5DA4A08C-65A8-4650-94EF-F0FFC96B5629}"/>
              </a:ext>
            </a:extLst>
          </p:cNvPr>
          <p:cNvCxnSpPr>
            <a:cxnSpLocks/>
          </p:cNvCxnSpPr>
          <p:nvPr/>
        </p:nvCxnSpPr>
        <p:spPr>
          <a:xfrm>
            <a:off x="1528439" y="1853606"/>
            <a:ext cx="1463339" cy="1377866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CasellaDiTesto 42">
            <a:extLst>
              <a:ext uri="{FF2B5EF4-FFF2-40B4-BE49-F238E27FC236}">
                <a16:creationId xmlns:a16="http://schemas.microsoft.com/office/drawing/2014/main" id="{9BEA1C2E-30D7-4B3F-82B7-E893C0932949}"/>
              </a:ext>
            </a:extLst>
          </p:cNvPr>
          <p:cNvSpPr txBox="1"/>
          <p:nvPr/>
        </p:nvSpPr>
        <p:spPr>
          <a:xfrm>
            <a:off x="3009532" y="3046806"/>
            <a:ext cx="1979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latin typeface="Avenir Next LT Pro" panose="020B0504020202020204" pitchFamily="34" charset="0"/>
              </a:rPr>
              <a:t>unsupervised</a:t>
            </a:r>
            <a:endParaRPr lang="it-IT" dirty="0">
              <a:latin typeface="Avenir Next LT Pro" panose="020B0504020202020204" pitchFamily="34" charset="0"/>
            </a:endParaRPr>
          </a:p>
        </p:txBody>
      </p:sp>
      <p:pic>
        <p:nvPicPr>
          <p:cNvPr id="46" name="Immagine 45" descr="Immagine che contiene disegnando&#10;&#10;Descrizione generata automaticamente">
            <a:extLst>
              <a:ext uri="{FF2B5EF4-FFF2-40B4-BE49-F238E27FC236}">
                <a16:creationId xmlns:a16="http://schemas.microsoft.com/office/drawing/2014/main" id="{A984945E-BED0-48FE-B5FF-AC4E2CC646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7413" y="1658698"/>
            <a:ext cx="275836" cy="260202"/>
          </a:xfrm>
          <a:prstGeom prst="rect">
            <a:avLst/>
          </a:prstGeom>
        </p:spPr>
      </p:pic>
      <p:pic>
        <p:nvPicPr>
          <p:cNvPr id="48" name="Immagine 47" descr="Immagine che contiene disegnando&#10;&#10;Descrizione generata automaticamente">
            <a:extLst>
              <a:ext uri="{FF2B5EF4-FFF2-40B4-BE49-F238E27FC236}">
                <a16:creationId xmlns:a16="http://schemas.microsoft.com/office/drawing/2014/main" id="{C7FC0BB2-BC7B-4F92-800F-3CA293F72C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1300" y="2126653"/>
            <a:ext cx="275150" cy="275150"/>
          </a:xfrm>
          <a:prstGeom prst="rect">
            <a:avLst/>
          </a:prstGeom>
        </p:spPr>
      </p:pic>
      <p:pic>
        <p:nvPicPr>
          <p:cNvPr id="51" name="Immagine 50" descr="Immagine che contiene disegnando&#10;&#10;Descrizione generata automaticamente">
            <a:extLst>
              <a:ext uri="{FF2B5EF4-FFF2-40B4-BE49-F238E27FC236}">
                <a16:creationId xmlns:a16="http://schemas.microsoft.com/office/drawing/2014/main" id="{06E28DE0-DB0D-40C4-A7A8-126E493006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1676" y="2621671"/>
            <a:ext cx="275150" cy="275150"/>
          </a:xfrm>
          <a:prstGeom prst="rect">
            <a:avLst/>
          </a:prstGeom>
        </p:spPr>
      </p:pic>
      <p:pic>
        <p:nvPicPr>
          <p:cNvPr id="52" name="Immagine 51" descr="Immagine che contiene disegnando&#10;&#10;Descrizione generata automaticamente">
            <a:extLst>
              <a:ext uri="{FF2B5EF4-FFF2-40B4-BE49-F238E27FC236}">
                <a16:creationId xmlns:a16="http://schemas.microsoft.com/office/drawing/2014/main" id="{BFB2A841-824B-4805-B979-80D72DABFB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6450" y="3093897"/>
            <a:ext cx="275150" cy="275150"/>
          </a:xfrm>
          <a:prstGeom prst="rect">
            <a:avLst/>
          </a:prstGeom>
        </p:spPr>
      </p:pic>
      <p:sp>
        <p:nvSpPr>
          <p:cNvPr id="50" name="CasellaDiTesto 49">
            <a:extLst>
              <a:ext uri="{FF2B5EF4-FFF2-40B4-BE49-F238E27FC236}">
                <a16:creationId xmlns:a16="http://schemas.microsoft.com/office/drawing/2014/main" id="{300CF313-368C-4137-AECF-6A12A6558F1E}"/>
              </a:ext>
            </a:extLst>
          </p:cNvPr>
          <p:cNvSpPr txBox="1"/>
          <p:nvPr/>
        </p:nvSpPr>
        <p:spPr>
          <a:xfrm>
            <a:off x="7590508" y="1585571"/>
            <a:ext cx="3410507" cy="861774"/>
          </a:xfrm>
          <a:prstGeom prst="rect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it-IT" sz="1600" u="sng" dirty="0">
                <a:latin typeface="Avenir Next LT Pro" panose="020B0504020202020204" pitchFamily="34" charset="0"/>
              </a:rPr>
              <a:t>N.B.</a:t>
            </a:r>
          </a:p>
          <a:p>
            <a:r>
              <a:rPr lang="it-IT" sz="1600" dirty="0">
                <a:latin typeface="Avenir Next LT Pro" panose="020B0504020202020204" pitchFamily="34" charset="0"/>
              </a:rPr>
              <a:t>non si ha </a:t>
            </a:r>
            <a:r>
              <a:rPr lang="it-IT" sz="1600" i="1" dirty="0">
                <a:latin typeface="Avenir Next LT Pro" panose="020B0504020202020204" pitchFamily="34" charset="0"/>
              </a:rPr>
              <a:t>ground truth </a:t>
            </a:r>
            <a:r>
              <a:rPr lang="it-IT" sz="1600" dirty="0">
                <a:latin typeface="Avenir Next LT Pro" panose="020B0504020202020204" pitchFamily="34" charset="0"/>
              </a:rPr>
              <a:t>della polarità dei tweet</a:t>
            </a:r>
          </a:p>
        </p:txBody>
      </p:sp>
      <p:sp>
        <p:nvSpPr>
          <p:cNvPr id="53" name="CasellaDiTesto 52">
            <a:extLst>
              <a:ext uri="{FF2B5EF4-FFF2-40B4-BE49-F238E27FC236}">
                <a16:creationId xmlns:a16="http://schemas.microsoft.com/office/drawing/2014/main" id="{82A19F6C-2F8F-4AD4-B3E0-3340C2F6E4A0}"/>
              </a:ext>
            </a:extLst>
          </p:cNvPr>
          <p:cNvSpPr txBox="1"/>
          <p:nvPr/>
        </p:nvSpPr>
        <p:spPr>
          <a:xfrm>
            <a:off x="493809" y="3650192"/>
            <a:ext cx="471236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Avenir Next LT Pro" panose="020B0504020202020204" pitchFamily="34" charset="0"/>
              </a:rPr>
              <a:t>Dizionario usato:</a:t>
            </a:r>
          </a:p>
          <a:p>
            <a:pPr marL="342900" indent="-342900">
              <a:buFont typeface="+mj-lt"/>
              <a:buAutoNum type="arabicPeriod"/>
            </a:pPr>
            <a:endParaRPr lang="it-IT" dirty="0">
              <a:latin typeface="Avenir Next LT Pro" panose="020B0504020202020204" pitchFamily="34" charset="0"/>
            </a:endParaRPr>
          </a:p>
          <a:p>
            <a:pPr marL="800100" lvl="1" indent="-342900">
              <a:buFont typeface="+mj-lt"/>
              <a:buAutoNum type="arabicParenR"/>
            </a:pPr>
            <a:r>
              <a:rPr lang="it-IT" i="1" dirty="0" err="1">
                <a:latin typeface="Avenir Next LT Pro" panose="020B0504020202020204" pitchFamily="34" charset="0"/>
              </a:rPr>
              <a:t>OpeNER</a:t>
            </a:r>
            <a:r>
              <a:rPr lang="it-IT" i="1" dirty="0">
                <a:latin typeface="Avenir Next LT Pro" panose="020B0504020202020204" pitchFamily="34" charset="0"/>
              </a:rPr>
              <a:t> Sentiment </a:t>
            </a:r>
            <a:r>
              <a:rPr lang="it-IT" i="1" dirty="0" err="1">
                <a:latin typeface="Avenir Next LT Pro" panose="020B0504020202020204" pitchFamily="34" charset="0"/>
              </a:rPr>
              <a:t>Lexicon</a:t>
            </a:r>
            <a:r>
              <a:rPr lang="it-IT" i="1" dirty="0">
                <a:latin typeface="Avenir Next LT Pro" panose="020B0504020202020204" pitchFamily="34" charset="0"/>
              </a:rPr>
              <a:t> </a:t>
            </a:r>
            <a:r>
              <a:rPr lang="it-IT" i="1" dirty="0" err="1">
                <a:latin typeface="Avenir Next LT Pro" panose="020B0504020202020204" pitchFamily="34" charset="0"/>
              </a:rPr>
              <a:t>Italian</a:t>
            </a:r>
            <a:endParaRPr lang="it-IT" i="1" dirty="0">
              <a:latin typeface="Avenir Next LT Pro" panose="020B0504020202020204" pitchFamily="34" charset="0"/>
            </a:endParaRPr>
          </a:p>
          <a:p>
            <a:pPr marL="800100" lvl="1" indent="-342900">
              <a:buFont typeface="+mj-lt"/>
              <a:buAutoNum type="arabicParenR"/>
            </a:pPr>
            <a:endParaRPr lang="it-IT" i="1" dirty="0">
              <a:latin typeface="Avenir Next LT Pro" panose="020B0504020202020204" pitchFamily="34" charset="0"/>
            </a:endParaRPr>
          </a:p>
          <a:p>
            <a:pPr marL="800100" lvl="1" indent="-342900">
              <a:buFont typeface="+mj-lt"/>
              <a:buAutoNum type="arabicParenR"/>
            </a:pPr>
            <a:endParaRPr lang="it-IT" i="1" dirty="0">
              <a:latin typeface="Avenir Next LT Pro" panose="020B0504020202020204" pitchFamily="34" charset="0"/>
            </a:endParaRPr>
          </a:p>
          <a:p>
            <a:pPr marL="800100" lvl="1" indent="-342900">
              <a:buFont typeface="+mj-lt"/>
              <a:buAutoNum type="arabicParenR"/>
            </a:pPr>
            <a:r>
              <a:rPr lang="it-IT" i="1" dirty="0">
                <a:latin typeface="Avenir Next LT Pro" panose="020B0504020202020204" pitchFamily="34" charset="0"/>
              </a:rPr>
              <a:t>Emoji Sentiment Ranking</a:t>
            </a:r>
          </a:p>
          <a:p>
            <a:pPr marL="800100" lvl="1" indent="-342900">
              <a:buFont typeface="+mj-lt"/>
              <a:buAutoNum type="arabicParenR"/>
            </a:pPr>
            <a:endParaRPr lang="it-IT" dirty="0">
              <a:latin typeface="Avenir Next LT Pro" panose="020B0504020202020204" pitchFamily="34" charset="0"/>
            </a:endParaRPr>
          </a:p>
          <a:p>
            <a:pPr marL="800100" lvl="1" indent="-342900">
              <a:buFont typeface="+mj-lt"/>
              <a:buAutoNum type="arabicParenR"/>
            </a:pPr>
            <a:endParaRPr lang="it-IT" dirty="0">
              <a:latin typeface="Avenir Next LT Pro" panose="020B0504020202020204" pitchFamily="34" charset="0"/>
            </a:endParaRPr>
          </a:p>
        </p:txBody>
      </p:sp>
      <p:cxnSp>
        <p:nvCxnSpPr>
          <p:cNvPr id="55" name="Connettore 2 54">
            <a:extLst>
              <a:ext uri="{FF2B5EF4-FFF2-40B4-BE49-F238E27FC236}">
                <a16:creationId xmlns:a16="http://schemas.microsoft.com/office/drawing/2014/main" id="{03493279-A34A-4FB8-88E1-3CA7E1357A30}"/>
              </a:ext>
            </a:extLst>
          </p:cNvPr>
          <p:cNvCxnSpPr>
            <a:cxnSpLocks/>
            <a:endCxn id="57" idx="1"/>
          </p:cNvCxnSpPr>
          <p:nvPr/>
        </p:nvCxnSpPr>
        <p:spPr>
          <a:xfrm flipV="1">
            <a:off x="4989251" y="3896021"/>
            <a:ext cx="692314" cy="484316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ttore 2 57">
            <a:extLst>
              <a:ext uri="{FF2B5EF4-FFF2-40B4-BE49-F238E27FC236}">
                <a16:creationId xmlns:a16="http://schemas.microsoft.com/office/drawing/2014/main" id="{4F027FE9-91EA-46E9-BE89-8427BF74DE43}"/>
              </a:ext>
            </a:extLst>
          </p:cNvPr>
          <p:cNvCxnSpPr>
            <a:cxnSpLocks/>
            <a:endCxn id="59" idx="1"/>
          </p:cNvCxnSpPr>
          <p:nvPr/>
        </p:nvCxnSpPr>
        <p:spPr>
          <a:xfrm flipV="1">
            <a:off x="4989251" y="4315883"/>
            <a:ext cx="681515" cy="64454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CasellaDiTesto 56">
            <a:extLst>
              <a:ext uri="{FF2B5EF4-FFF2-40B4-BE49-F238E27FC236}">
                <a16:creationId xmlns:a16="http://schemas.microsoft.com/office/drawing/2014/main" id="{61B8AB63-F187-42AF-8EC5-452C20672587}"/>
              </a:ext>
            </a:extLst>
          </p:cNvPr>
          <p:cNvSpPr txBox="1"/>
          <p:nvPr/>
        </p:nvSpPr>
        <p:spPr>
          <a:xfrm>
            <a:off x="5681565" y="3711355"/>
            <a:ext cx="1697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Avenir Next LT Pro" panose="020B0504020202020204" pitchFamily="34" charset="0"/>
              </a:rPr>
              <a:t>24293 parole</a:t>
            </a:r>
          </a:p>
        </p:txBody>
      </p:sp>
      <p:sp>
        <p:nvSpPr>
          <p:cNvPr id="59" name="CasellaDiTesto 58">
            <a:extLst>
              <a:ext uri="{FF2B5EF4-FFF2-40B4-BE49-F238E27FC236}">
                <a16:creationId xmlns:a16="http://schemas.microsoft.com/office/drawing/2014/main" id="{5A48B9C7-58D4-40A3-842B-F2B2DCB4CD96}"/>
              </a:ext>
            </a:extLst>
          </p:cNvPr>
          <p:cNvSpPr txBox="1"/>
          <p:nvPr/>
        </p:nvSpPr>
        <p:spPr>
          <a:xfrm>
            <a:off x="5670766" y="4131217"/>
            <a:ext cx="3677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Avenir Next LT Pro" panose="020B0504020202020204" pitchFamily="34" charset="0"/>
              </a:rPr>
              <a:t>assegnamento semi-automatico</a:t>
            </a:r>
          </a:p>
        </p:txBody>
      </p:sp>
      <p:cxnSp>
        <p:nvCxnSpPr>
          <p:cNvPr id="64" name="Connettore 2 63">
            <a:extLst>
              <a:ext uri="{FF2B5EF4-FFF2-40B4-BE49-F238E27FC236}">
                <a16:creationId xmlns:a16="http://schemas.microsoft.com/office/drawing/2014/main" id="{A3925C2F-0789-4ED1-AFB4-B094D2AFCB21}"/>
              </a:ext>
            </a:extLst>
          </p:cNvPr>
          <p:cNvCxnSpPr>
            <a:cxnSpLocks/>
          </p:cNvCxnSpPr>
          <p:nvPr/>
        </p:nvCxnSpPr>
        <p:spPr>
          <a:xfrm flipV="1">
            <a:off x="3994951" y="4994253"/>
            <a:ext cx="896649" cy="184666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ttore 2 65">
            <a:extLst>
              <a:ext uri="{FF2B5EF4-FFF2-40B4-BE49-F238E27FC236}">
                <a16:creationId xmlns:a16="http://schemas.microsoft.com/office/drawing/2014/main" id="{6A990343-6DBD-480E-8DE9-B16030E5001C}"/>
              </a:ext>
            </a:extLst>
          </p:cNvPr>
          <p:cNvCxnSpPr>
            <a:cxnSpLocks/>
          </p:cNvCxnSpPr>
          <p:nvPr/>
        </p:nvCxnSpPr>
        <p:spPr>
          <a:xfrm>
            <a:off x="3994951" y="5178919"/>
            <a:ext cx="914092" cy="136668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CasellaDiTesto 68">
            <a:extLst>
              <a:ext uri="{FF2B5EF4-FFF2-40B4-BE49-F238E27FC236}">
                <a16:creationId xmlns:a16="http://schemas.microsoft.com/office/drawing/2014/main" id="{0545A240-78EA-44FA-8F8F-49BC02D3EE5A}"/>
              </a:ext>
            </a:extLst>
          </p:cNvPr>
          <p:cNvSpPr txBox="1"/>
          <p:nvPr/>
        </p:nvSpPr>
        <p:spPr>
          <a:xfrm>
            <a:off x="4891600" y="4817139"/>
            <a:ext cx="1697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Avenir Next LT Pro" panose="020B0504020202020204" pitchFamily="34" charset="0"/>
              </a:rPr>
              <a:t>781 emoji</a:t>
            </a:r>
          </a:p>
        </p:txBody>
      </p:sp>
      <p:sp>
        <p:nvSpPr>
          <p:cNvPr id="70" name="CasellaDiTesto 69">
            <a:extLst>
              <a:ext uri="{FF2B5EF4-FFF2-40B4-BE49-F238E27FC236}">
                <a16:creationId xmlns:a16="http://schemas.microsoft.com/office/drawing/2014/main" id="{92FA64F3-598B-457D-9C31-0C246A909670}"/>
              </a:ext>
            </a:extLst>
          </p:cNvPr>
          <p:cNvSpPr txBox="1"/>
          <p:nvPr/>
        </p:nvSpPr>
        <p:spPr>
          <a:xfrm>
            <a:off x="4909043" y="5130973"/>
            <a:ext cx="3677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Avenir Next LT Pro" panose="020B0504020202020204" pitchFamily="34" charset="0"/>
              </a:rPr>
              <a:t>assegnamento manuale</a:t>
            </a:r>
          </a:p>
        </p:txBody>
      </p:sp>
      <p:cxnSp>
        <p:nvCxnSpPr>
          <p:cNvPr id="72" name="Connettore 2 71">
            <a:extLst>
              <a:ext uri="{FF2B5EF4-FFF2-40B4-BE49-F238E27FC236}">
                <a16:creationId xmlns:a16="http://schemas.microsoft.com/office/drawing/2014/main" id="{D63E4999-1218-471E-9B0D-56BFE4785B93}"/>
              </a:ext>
            </a:extLst>
          </p:cNvPr>
          <p:cNvCxnSpPr>
            <a:cxnSpLocks/>
          </p:cNvCxnSpPr>
          <p:nvPr/>
        </p:nvCxnSpPr>
        <p:spPr>
          <a:xfrm>
            <a:off x="3994951" y="5178919"/>
            <a:ext cx="896649" cy="506239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CasellaDiTesto 76">
            <a:extLst>
              <a:ext uri="{FF2B5EF4-FFF2-40B4-BE49-F238E27FC236}">
                <a16:creationId xmlns:a16="http://schemas.microsoft.com/office/drawing/2014/main" id="{2F9BC33D-C68B-4175-8099-31E8F79F339F}"/>
              </a:ext>
            </a:extLst>
          </p:cNvPr>
          <p:cNvSpPr txBox="1"/>
          <p:nvPr/>
        </p:nvSpPr>
        <p:spPr>
          <a:xfrm>
            <a:off x="4851676" y="5496877"/>
            <a:ext cx="3677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Avenir Next LT Pro" panose="020B0504020202020204" pitchFamily="34" charset="0"/>
              </a:rPr>
              <a:t>14 lingue europee diverse</a:t>
            </a:r>
          </a:p>
        </p:txBody>
      </p:sp>
      <p:pic>
        <p:nvPicPr>
          <p:cNvPr id="81" name="Immagine 80" descr="Immagine che contiene screenshot, nero, stanza, largo&#10;&#10;Descrizione generata automaticamente">
            <a:extLst>
              <a:ext uri="{FF2B5EF4-FFF2-40B4-BE49-F238E27FC236}">
                <a16:creationId xmlns:a16="http://schemas.microsoft.com/office/drawing/2014/main" id="{B727F2E1-EBC7-413E-953B-91DEF67979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5762" y="3369047"/>
            <a:ext cx="1548014" cy="1024308"/>
          </a:xfrm>
          <a:prstGeom prst="rect">
            <a:avLst/>
          </a:prstGeom>
        </p:spPr>
      </p:pic>
      <p:pic>
        <p:nvPicPr>
          <p:cNvPr id="83" name="Immagine 82" descr="Immagine che contiene screenshot, nero, dilegno, stanza&#10;&#10;Descrizione generata automaticamente">
            <a:extLst>
              <a:ext uri="{FF2B5EF4-FFF2-40B4-BE49-F238E27FC236}">
                <a16:creationId xmlns:a16="http://schemas.microsoft.com/office/drawing/2014/main" id="{6831B0EF-6D01-4A85-A4FC-A6F4CC0DE6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5462" y="4648698"/>
            <a:ext cx="3572163" cy="1185417"/>
          </a:xfrm>
          <a:prstGeom prst="rect">
            <a:avLst/>
          </a:prstGeom>
        </p:spPr>
      </p:pic>
      <p:sp>
        <p:nvSpPr>
          <p:cNvPr id="37" name="Segnaposto numero diapositiva 7">
            <a:extLst>
              <a:ext uri="{FF2B5EF4-FFF2-40B4-BE49-F238E27FC236}">
                <a16:creationId xmlns:a16="http://schemas.microsoft.com/office/drawing/2014/main" id="{F6D1D2B6-F463-4BBF-856B-7970B8ECDD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19</a:t>
            </a:fld>
            <a:endParaRPr lang="en-US" dirty="0"/>
          </a:p>
        </p:txBody>
      </p:sp>
      <p:sp>
        <p:nvSpPr>
          <p:cNvPr id="39" name="Rettangolo 38">
            <a:extLst>
              <a:ext uri="{FF2B5EF4-FFF2-40B4-BE49-F238E27FC236}">
                <a16:creationId xmlns:a16="http://schemas.microsoft.com/office/drawing/2014/main" id="{90A82490-78F7-4EEA-A5E0-6660F97D13A2}"/>
              </a:ext>
            </a:extLst>
          </p:cNvPr>
          <p:cNvSpPr/>
          <p:nvPr/>
        </p:nvSpPr>
        <p:spPr>
          <a:xfrm>
            <a:off x="0" y="6399014"/>
            <a:ext cx="12192000" cy="458986"/>
          </a:xfrm>
          <a:prstGeom prst="rect">
            <a:avLst/>
          </a:prstGeom>
          <a:gradFill flip="none" rotWithShape="1">
            <a:gsLst>
              <a:gs pos="0">
                <a:srgbClr val="FFC000">
                  <a:tint val="66000"/>
                  <a:satMod val="160000"/>
                </a:srgbClr>
              </a:gs>
              <a:gs pos="50000">
                <a:srgbClr val="FFC000">
                  <a:tint val="44500"/>
                  <a:satMod val="160000"/>
                </a:srgbClr>
              </a:gs>
              <a:gs pos="100000">
                <a:srgbClr val="FFC000">
                  <a:tint val="23500"/>
                  <a:satMod val="160000"/>
                </a:srgbClr>
              </a:gs>
            </a:gsLst>
            <a:lin ang="16200000" scaled="1"/>
            <a:tileRect/>
          </a:gra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1" name="CasellaDiTesto 40">
            <a:extLst>
              <a:ext uri="{FF2B5EF4-FFF2-40B4-BE49-F238E27FC236}">
                <a16:creationId xmlns:a16="http://schemas.microsoft.com/office/drawing/2014/main" id="{C66DE98F-3DB5-4FC3-9947-17FCB4CBDF19}"/>
              </a:ext>
            </a:extLst>
          </p:cNvPr>
          <p:cNvSpPr txBox="1"/>
          <p:nvPr/>
        </p:nvSpPr>
        <p:spPr>
          <a:xfrm>
            <a:off x="0" y="6459230"/>
            <a:ext cx="1219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dirty="0">
                <a:latin typeface="Avenir Next LT Pro" panose="020B0504020202020204" pitchFamily="34" charset="0"/>
              </a:rPr>
              <a:t>SMA - Università degli studi di Milano Bicocca – Anno accademico 2019-20</a:t>
            </a:r>
          </a:p>
        </p:txBody>
      </p:sp>
      <p:pic>
        <p:nvPicPr>
          <p:cNvPr id="42" name="Picture 2" descr="Home">
            <a:extLst>
              <a:ext uri="{FF2B5EF4-FFF2-40B4-BE49-F238E27FC236}">
                <a16:creationId xmlns:a16="http://schemas.microsoft.com/office/drawing/2014/main" id="{6AED6A4F-8124-4C19-9F4E-438AD55A73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63372" y="6399013"/>
            <a:ext cx="428628" cy="46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Segnaposto numero diapositiva 9">
            <a:extLst>
              <a:ext uri="{FF2B5EF4-FFF2-40B4-BE49-F238E27FC236}">
                <a16:creationId xmlns:a16="http://schemas.microsoft.com/office/drawing/2014/main" id="{48659382-13A0-48BB-8012-68FBE0C6301B}"/>
              </a:ext>
            </a:extLst>
          </p:cNvPr>
          <p:cNvSpPr txBox="1">
            <a:spLocks/>
          </p:cNvSpPr>
          <p:nvPr/>
        </p:nvSpPr>
        <p:spPr>
          <a:xfrm>
            <a:off x="9029700" y="64496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13/ 16</a:t>
            </a:r>
          </a:p>
        </p:txBody>
      </p:sp>
    </p:spTree>
    <p:extLst>
      <p:ext uri="{BB962C8B-B14F-4D97-AF65-F5344CB8AC3E}">
        <p14:creationId xmlns:p14="http://schemas.microsoft.com/office/powerpoint/2010/main" val="2796841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5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32" grpId="0"/>
      <p:bldP spid="36" grpId="0"/>
      <p:bldP spid="38" grpId="0"/>
      <p:bldP spid="43" grpId="0"/>
      <p:bldP spid="50" grpId="0" animBg="1"/>
      <p:bldP spid="57" grpId="0"/>
      <p:bldP spid="59" grpId="0"/>
      <p:bldP spid="69" grpId="0"/>
      <p:bldP spid="70" grpId="0"/>
      <p:bldP spid="7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7DC14D2-0010-480A-BFC0-CC7689F204A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17204" y="154568"/>
            <a:ext cx="10167937" cy="1179513"/>
          </a:xfrm>
        </p:spPr>
        <p:txBody>
          <a:bodyPr>
            <a:normAutofit/>
          </a:bodyPr>
          <a:lstStyle/>
          <a:p>
            <a:r>
              <a:rPr lang="it-IT" sz="4000" dirty="0" err="1">
                <a:latin typeface="Avenir Next LT Pro" panose="020B0504020202020204" pitchFamily="34" charset="0"/>
              </a:rPr>
              <a:t>Overview</a:t>
            </a:r>
            <a:endParaRPr lang="it-IT" sz="4000" dirty="0">
              <a:latin typeface="Avenir Next LT Pro" panose="020B0504020202020204" pitchFamily="34" charset="0"/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52AD316B-DC29-40DF-A14A-B81D415EC063}"/>
              </a:ext>
            </a:extLst>
          </p:cNvPr>
          <p:cNvSpPr txBox="1"/>
          <p:nvPr/>
        </p:nvSpPr>
        <p:spPr>
          <a:xfrm>
            <a:off x="514905" y="1376745"/>
            <a:ext cx="340902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latin typeface="Avenir Next LT Pro" panose="020B0504020202020204" pitchFamily="34" charset="0"/>
              </a:rPr>
              <a:t>Film uscito 1 gennaio 2020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>
              <a:latin typeface="Avenir Next LT Pro" panose="020B05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>
              <a:latin typeface="Avenir Next LT Pro" panose="020B05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>
              <a:latin typeface="Avenir Next LT Pro" panose="020B05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>
              <a:latin typeface="Avenir Next LT Pro" panose="020B0504020202020204" pitchFamily="34" charset="0"/>
            </a:endParaRPr>
          </a:p>
        </p:txBody>
      </p:sp>
      <p:pic>
        <p:nvPicPr>
          <p:cNvPr id="14" name="Immagine 13" descr="Immagine che contiene segnale, uomo, inpiedi, tenendo&#10;&#10;Descrizione generata automaticamente">
            <a:extLst>
              <a:ext uri="{FF2B5EF4-FFF2-40B4-BE49-F238E27FC236}">
                <a16:creationId xmlns:a16="http://schemas.microsoft.com/office/drawing/2014/main" id="{A92E86DF-5749-4F54-88B8-87F72E9BEE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610" y="1879006"/>
            <a:ext cx="1436553" cy="2051397"/>
          </a:xfrm>
          <a:prstGeom prst="rect">
            <a:avLst/>
          </a:prstGeom>
        </p:spPr>
      </p:pic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CD1FA55C-1FB8-40C3-8E75-7FDA38041E56}"/>
              </a:ext>
            </a:extLst>
          </p:cNvPr>
          <p:cNvSpPr txBox="1"/>
          <p:nvPr/>
        </p:nvSpPr>
        <p:spPr>
          <a:xfrm>
            <a:off x="5501172" y="1394297"/>
            <a:ext cx="435304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latin typeface="Avenir Next LT Pro" panose="020B0504020202020204" pitchFamily="34" charset="0"/>
              </a:rPr>
              <a:t>Diretto e interpretato da Luca Medici in arte Checco </a:t>
            </a:r>
            <a:r>
              <a:rPr lang="it-IT" dirty="0" err="1">
                <a:latin typeface="Avenir Next LT Pro" panose="020B0504020202020204" pitchFamily="34" charset="0"/>
              </a:rPr>
              <a:t>Zalone</a:t>
            </a:r>
            <a:endParaRPr lang="it-IT" dirty="0">
              <a:latin typeface="Avenir Next LT Pro" panose="020B05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>
              <a:latin typeface="Avenir Next LT Pro" panose="020B05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>
              <a:latin typeface="Avenir Next LT Pro" panose="020B05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>
              <a:latin typeface="Avenir Next LT Pro" panose="020B05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>
              <a:latin typeface="Avenir Next LT Pro" panose="020B0504020202020204" pitchFamily="34" charset="0"/>
            </a:endParaRPr>
          </a:p>
        </p:txBody>
      </p:sp>
      <p:pic>
        <p:nvPicPr>
          <p:cNvPr id="1028" name="Picture 4" descr="Checco Zalone biografia">
            <a:extLst>
              <a:ext uri="{FF2B5EF4-FFF2-40B4-BE49-F238E27FC236}">
                <a16:creationId xmlns:a16="http://schemas.microsoft.com/office/drawing/2014/main" id="{21CB39CE-C9C0-4463-8671-DA6AAE5F19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4214" y="1150378"/>
            <a:ext cx="1226984" cy="1754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4F275CDE-1300-4D05-9D07-CDBF86FF1569}"/>
              </a:ext>
            </a:extLst>
          </p:cNvPr>
          <p:cNvSpPr txBox="1"/>
          <p:nvPr/>
        </p:nvSpPr>
        <p:spPr>
          <a:xfrm>
            <a:off x="3721269" y="3261901"/>
            <a:ext cx="2162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u="sng" dirty="0">
                <a:latin typeface="Avenir Next LT Pro" panose="020B0504020202020204" pitchFamily="34" charset="0"/>
              </a:rPr>
              <a:t>Motivi della scelta:</a:t>
            </a:r>
          </a:p>
        </p:txBody>
      </p:sp>
      <p:pic>
        <p:nvPicPr>
          <p:cNvPr id="23" name="Immagine 22" descr="Immagine che contiene persona, uomo, interni, guardando&#10;&#10;Descrizione generata automaticamente">
            <a:extLst>
              <a:ext uri="{FF2B5EF4-FFF2-40B4-BE49-F238E27FC236}">
                <a16:creationId xmlns:a16="http://schemas.microsoft.com/office/drawing/2014/main" id="{3AC16B7A-4038-4F86-8EB0-B6E00BD296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7172" y="4915287"/>
            <a:ext cx="2020400" cy="1021856"/>
          </a:xfrm>
          <a:prstGeom prst="rect">
            <a:avLst/>
          </a:prstGeom>
        </p:spPr>
      </p:pic>
      <p:sp>
        <p:nvSpPr>
          <p:cNvPr id="24" name="Rettangolo 23">
            <a:extLst>
              <a:ext uri="{FF2B5EF4-FFF2-40B4-BE49-F238E27FC236}">
                <a16:creationId xmlns:a16="http://schemas.microsoft.com/office/drawing/2014/main" id="{9D0400EB-E3F6-492A-B579-D87C53DCB5BF}"/>
              </a:ext>
            </a:extLst>
          </p:cNvPr>
          <p:cNvSpPr/>
          <p:nvPr/>
        </p:nvSpPr>
        <p:spPr>
          <a:xfrm>
            <a:off x="3721269" y="453874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dirty="0">
                <a:latin typeface="Avenir Next LT Pro" panose="020B0504020202020204" pitchFamily="34" charset="0"/>
              </a:rPr>
              <a:t>Film ha avuto clamore molto tempo prima della sua uscita con il trailer ‘Immigrato’</a:t>
            </a:r>
          </a:p>
        </p:txBody>
      </p:sp>
      <p:sp>
        <p:nvSpPr>
          <p:cNvPr id="27" name="Rettangolo 26">
            <a:extLst>
              <a:ext uri="{FF2B5EF4-FFF2-40B4-BE49-F238E27FC236}">
                <a16:creationId xmlns:a16="http://schemas.microsoft.com/office/drawing/2014/main" id="{BEF269DD-EDCB-440A-AF11-08661799BBB7}"/>
              </a:ext>
            </a:extLst>
          </p:cNvPr>
          <p:cNvSpPr/>
          <p:nvPr/>
        </p:nvSpPr>
        <p:spPr>
          <a:xfrm>
            <a:off x="3721269" y="4126748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dirty="0">
                <a:latin typeface="Avenir Next LT Pro" panose="020B0504020202020204" pitchFamily="34" charset="0"/>
              </a:rPr>
              <a:t>Prima volta da regista per Checco </a:t>
            </a:r>
            <a:r>
              <a:rPr lang="it-IT" dirty="0" err="1">
                <a:latin typeface="Avenir Next LT Pro" panose="020B0504020202020204" pitchFamily="34" charset="0"/>
              </a:rPr>
              <a:t>Zalone</a:t>
            </a:r>
            <a:endParaRPr lang="it-IT" dirty="0">
              <a:latin typeface="Avenir Next LT Pro" panose="020B0504020202020204" pitchFamily="34" charset="0"/>
            </a:endParaRP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44A8CE45-52F0-4BBB-A95F-94A59B2C43F3}"/>
              </a:ext>
            </a:extLst>
          </p:cNvPr>
          <p:cNvSpPr txBox="1"/>
          <p:nvPr/>
        </p:nvSpPr>
        <p:spPr>
          <a:xfrm>
            <a:off x="3721269" y="3730845"/>
            <a:ext cx="6132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dirty="0">
                <a:latin typeface="Avenir Next LT Pro" panose="020B0504020202020204" pitchFamily="34" charset="0"/>
              </a:rPr>
              <a:t>Tema affrontato molto sentito in Italia (immigrazione)</a:t>
            </a:r>
          </a:p>
        </p:txBody>
      </p:sp>
      <p:sp>
        <p:nvSpPr>
          <p:cNvPr id="25" name="Segnaposto numero diapositiva 7">
            <a:extLst>
              <a:ext uri="{FF2B5EF4-FFF2-40B4-BE49-F238E27FC236}">
                <a16:creationId xmlns:a16="http://schemas.microsoft.com/office/drawing/2014/main" id="{20E5D810-A3F1-40A5-8415-32F09651C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2</a:t>
            </a:fld>
            <a:endParaRPr lang="en-US" dirty="0"/>
          </a:p>
        </p:txBody>
      </p:sp>
      <p:sp>
        <p:nvSpPr>
          <p:cNvPr id="26" name="Rettangolo 25">
            <a:extLst>
              <a:ext uri="{FF2B5EF4-FFF2-40B4-BE49-F238E27FC236}">
                <a16:creationId xmlns:a16="http://schemas.microsoft.com/office/drawing/2014/main" id="{33085848-721E-4322-96D5-D135EC894BE9}"/>
              </a:ext>
            </a:extLst>
          </p:cNvPr>
          <p:cNvSpPr/>
          <p:nvPr/>
        </p:nvSpPr>
        <p:spPr>
          <a:xfrm>
            <a:off x="0" y="6399014"/>
            <a:ext cx="12192000" cy="458986"/>
          </a:xfrm>
          <a:prstGeom prst="rect">
            <a:avLst/>
          </a:prstGeom>
          <a:gradFill flip="none" rotWithShape="1">
            <a:gsLst>
              <a:gs pos="0">
                <a:srgbClr val="FFC000">
                  <a:tint val="66000"/>
                  <a:satMod val="160000"/>
                </a:srgbClr>
              </a:gs>
              <a:gs pos="50000">
                <a:srgbClr val="FFC000">
                  <a:tint val="44500"/>
                  <a:satMod val="160000"/>
                </a:srgbClr>
              </a:gs>
              <a:gs pos="100000">
                <a:srgbClr val="FFC000">
                  <a:tint val="23500"/>
                  <a:satMod val="160000"/>
                </a:srgbClr>
              </a:gs>
            </a:gsLst>
            <a:lin ang="16200000" scaled="1"/>
            <a:tileRect/>
          </a:gra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72D9BE6A-0A9D-40D2-A2C1-24374840CC3A}"/>
              </a:ext>
            </a:extLst>
          </p:cNvPr>
          <p:cNvSpPr txBox="1"/>
          <p:nvPr/>
        </p:nvSpPr>
        <p:spPr>
          <a:xfrm>
            <a:off x="0" y="6459230"/>
            <a:ext cx="1219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dirty="0">
                <a:latin typeface="Avenir Next LT Pro" panose="020B0504020202020204" pitchFamily="34" charset="0"/>
              </a:rPr>
              <a:t>SMA - Università degli studi di Milano Bicocca – Anno accademico 2019-20</a:t>
            </a:r>
          </a:p>
        </p:txBody>
      </p:sp>
      <p:pic>
        <p:nvPicPr>
          <p:cNvPr id="30" name="Picture 2" descr="Home">
            <a:extLst>
              <a:ext uri="{FF2B5EF4-FFF2-40B4-BE49-F238E27FC236}">
                <a16:creationId xmlns:a16="http://schemas.microsoft.com/office/drawing/2014/main" id="{76D9AD5A-7180-4D6F-ADFC-A328382F3E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63372" y="6399013"/>
            <a:ext cx="428628" cy="46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Segnaposto numero diapositiva 9">
            <a:extLst>
              <a:ext uri="{FF2B5EF4-FFF2-40B4-BE49-F238E27FC236}">
                <a16:creationId xmlns:a16="http://schemas.microsoft.com/office/drawing/2014/main" id="{51DC3ADD-36B9-4229-9BEA-EDC80B1E8088}"/>
              </a:ext>
            </a:extLst>
          </p:cNvPr>
          <p:cNvSpPr txBox="1">
            <a:spLocks/>
          </p:cNvSpPr>
          <p:nvPr/>
        </p:nvSpPr>
        <p:spPr>
          <a:xfrm>
            <a:off x="9029700" y="64496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1/ 16</a:t>
            </a:r>
          </a:p>
        </p:txBody>
      </p:sp>
    </p:spTree>
    <p:extLst>
      <p:ext uri="{BB962C8B-B14F-4D97-AF65-F5344CB8AC3E}">
        <p14:creationId xmlns:p14="http://schemas.microsoft.com/office/powerpoint/2010/main" val="1221444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6" grpId="0"/>
      <p:bldP spid="15" grpId="0"/>
      <p:bldP spid="24" grpId="0"/>
      <p:bldP spid="27" grpId="0"/>
      <p:bldP spid="2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1">
            <a:extLst>
              <a:ext uri="{FF2B5EF4-FFF2-40B4-BE49-F238E27FC236}">
                <a16:creationId xmlns:a16="http://schemas.microsoft.com/office/drawing/2014/main" id="{939D72C5-B5A0-4EF9-B403-CB3F6D3CFBA6}"/>
              </a:ext>
            </a:extLst>
          </p:cNvPr>
          <p:cNvSpPr txBox="1">
            <a:spLocks/>
          </p:cNvSpPr>
          <p:nvPr/>
        </p:nvSpPr>
        <p:spPr>
          <a:xfrm>
            <a:off x="417204" y="154568"/>
            <a:ext cx="10167937" cy="11795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4000" dirty="0">
                <a:latin typeface="Avenir Next LT Pro" panose="020B0504020202020204" pitchFamily="34" charset="0"/>
              </a:rPr>
              <a:t>Sentiment Analysis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D367DA9B-6432-407F-B1C7-CD8057D0B37E}"/>
              </a:ext>
            </a:extLst>
          </p:cNvPr>
          <p:cNvSpPr txBox="1"/>
          <p:nvPr/>
        </p:nvSpPr>
        <p:spPr>
          <a:xfrm>
            <a:off x="1606859" y="964749"/>
            <a:ext cx="1873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latin typeface="Avenir Next LT Pro" panose="020B0504020202020204" pitchFamily="34" charset="0"/>
              </a:rPr>
              <a:t>Polarity</a:t>
            </a:r>
            <a:r>
              <a:rPr lang="it-IT" dirty="0">
                <a:latin typeface="Avenir Next LT Pro" panose="020B0504020202020204" pitchFamily="34" charset="0"/>
              </a:rPr>
              <a:t> </a:t>
            </a:r>
            <a:r>
              <a:rPr lang="it-IT" dirty="0" err="1">
                <a:latin typeface="Avenir Next LT Pro" panose="020B0504020202020204" pitchFamily="34" charset="0"/>
              </a:rPr>
              <a:t>analysis</a:t>
            </a:r>
            <a:endParaRPr lang="it-IT" dirty="0">
              <a:latin typeface="Avenir Next LT Pro" panose="020B0504020202020204" pitchFamily="34" charset="0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3567A9CE-125B-4A64-8DB6-49AD14337B9A}"/>
              </a:ext>
            </a:extLst>
          </p:cNvPr>
          <p:cNvSpPr txBox="1"/>
          <p:nvPr/>
        </p:nvSpPr>
        <p:spPr>
          <a:xfrm>
            <a:off x="559293" y="1633491"/>
            <a:ext cx="31249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u="sng" dirty="0">
                <a:latin typeface="Avenir Next LT Pro" panose="020B0504020202020204" pitchFamily="34" charset="0"/>
              </a:rPr>
              <a:t>Procedimento</a:t>
            </a:r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EE9118D7-785C-43D8-8404-A494B39DAA27}"/>
              </a:ext>
            </a:extLst>
          </p:cNvPr>
          <p:cNvSpPr/>
          <p:nvPr/>
        </p:nvSpPr>
        <p:spPr>
          <a:xfrm>
            <a:off x="545977" y="2139230"/>
            <a:ext cx="2121764" cy="794247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Avenir Next LT Pro" panose="020B0504020202020204" pitchFamily="34" charset="0"/>
              </a:rPr>
              <a:t>conteggio </a:t>
            </a:r>
            <a:r>
              <a:rPr lang="it-IT" dirty="0" err="1">
                <a:latin typeface="Avenir Next LT Pro" panose="020B0504020202020204" pitchFamily="34" charset="0"/>
              </a:rPr>
              <a:t>pos</a:t>
            </a:r>
            <a:r>
              <a:rPr lang="it-IT" dirty="0">
                <a:latin typeface="Avenir Next LT Pro" panose="020B0504020202020204" pitchFamily="34" charset="0"/>
              </a:rPr>
              <a:t>. e </a:t>
            </a:r>
            <a:r>
              <a:rPr lang="it-IT" dirty="0" err="1">
                <a:latin typeface="Avenir Next LT Pro" panose="020B0504020202020204" pitchFamily="34" charset="0"/>
              </a:rPr>
              <a:t>neg</a:t>
            </a:r>
            <a:r>
              <a:rPr lang="it-IT" dirty="0">
                <a:latin typeface="Avenir Next LT Pro" panose="020B0504020202020204" pitchFamily="34" charset="0"/>
              </a:rPr>
              <a:t>.</a:t>
            </a:r>
          </a:p>
        </p:txBody>
      </p:sp>
      <p:sp>
        <p:nvSpPr>
          <p:cNvPr id="14" name="Ovale 13">
            <a:extLst>
              <a:ext uri="{FF2B5EF4-FFF2-40B4-BE49-F238E27FC236}">
                <a16:creationId xmlns:a16="http://schemas.microsoft.com/office/drawing/2014/main" id="{9A339B81-2710-4CCA-9019-2E1DE009B85F}"/>
              </a:ext>
            </a:extLst>
          </p:cNvPr>
          <p:cNvSpPr/>
          <p:nvPr/>
        </p:nvSpPr>
        <p:spPr>
          <a:xfrm>
            <a:off x="3684233" y="2139229"/>
            <a:ext cx="2121764" cy="794247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Avenir Next LT Pro" panose="020B0504020202020204" pitchFamily="34" charset="0"/>
              </a:rPr>
              <a:t>calcolo rapporto (r)</a:t>
            </a:r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A5BFC87D-DD6F-4ECF-9256-705941AC6A18}"/>
              </a:ext>
            </a:extLst>
          </p:cNvPr>
          <p:cNvSpPr/>
          <p:nvPr/>
        </p:nvSpPr>
        <p:spPr>
          <a:xfrm>
            <a:off x="6822489" y="2128913"/>
            <a:ext cx="2121764" cy="794247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Avenir Next LT Pro" panose="020B0504020202020204" pitchFamily="34" charset="0"/>
              </a:rPr>
              <a:t>verifica condizioni </a:t>
            </a:r>
          </a:p>
        </p:txBody>
      </p: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BFA73885-C9AB-4492-823E-D1638F35FF45}"/>
              </a:ext>
            </a:extLst>
          </p:cNvPr>
          <p:cNvCxnSpPr>
            <a:cxnSpLocks/>
            <a:stCxn id="15" idx="6"/>
          </p:cNvCxnSpPr>
          <p:nvPr/>
        </p:nvCxnSpPr>
        <p:spPr>
          <a:xfrm>
            <a:off x="8944253" y="2526037"/>
            <a:ext cx="1797728" cy="0"/>
          </a:xfrm>
          <a:prstGeom prst="straightConnector1">
            <a:avLst/>
          </a:prstGeom>
          <a:ln w="12700">
            <a:solidFill>
              <a:schemeClr val="accent4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ttore 2 17">
            <a:extLst>
              <a:ext uri="{FF2B5EF4-FFF2-40B4-BE49-F238E27FC236}">
                <a16:creationId xmlns:a16="http://schemas.microsoft.com/office/drawing/2014/main" id="{4F1CCB7D-E8E2-4279-99DB-723F07673FFE}"/>
              </a:ext>
            </a:extLst>
          </p:cNvPr>
          <p:cNvCxnSpPr>
            <a:cxnSpLocks/>
            <a:stCxn id="6" idx="6"/>
            <a:endCxn id="14" idx="2"/>
          </p:cNvCxnSpPr>
          <p:nvPr/>
        </p:nvCxnSpPr>
        <p:spPr>
          <a:xfrm flipV="1">
            <a:off x="2667741" y="2536353"/>
            <a:ext cx="1016492" cy="1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A1210D63-98CA-447E-9C67-623888E73E63}"/>
              </a:ext>
            </a:extLst>
          </p:cNvPr>
          <p:cNvCxnSpPr>
            <a:cxnSpLocks/>
            <a:stCxn id="14" idx="6"/>
            <a:endCxn id="15" idx="2"/>
          </p:cNvCxnSpPr>
          <p:nvPr/>
        </p:nvCxnSpPr>
        <p:spPr>
          <a:xfrm flipV="1">
            <a:off x="5805997" y="2526037"/>
            <a:ext cx="1016492" cy="10316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A448AFB5-583E-440F-9CE7-5F239B160924}"/>
              </a:ext>
            </a:extLst>
          </p:cNvPr>
          <p:cNvSpPr txBox="1"/>
          <p:nvPr/>
        </p:nvSpPr>
        <p:spPr>
          <a:xfrm>
            <a:off x="9572900" y="2053963"/>
            <a:ext cx="2819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 err="1">
                <a:latin typeface="Avenir Next LT Pro" panose="020B0504020202020204" pitchFamily="34" charset="0"/>
              </a:rPr>
              <a:t>pos</a:t>
            </a:r>
            <a:r>
              <a:rPr lang="it-IT" sz="1400" dirty="0">
                <a:latin typeface="Avenir Next LT Pro" panose="020B0504020202020204" pitchFamily="34" charset="0"/>
              </a:rPr>
              <a:t>&gt;</a:t>
            </a:r>
            <a:r>
              <a:rPr lang="it-IT" sz="1400" dirty="0" err="1">
                <a:latin typeface="Avenir Next LT Pro" panose="020B0504020202020204" pitchFamily="34" charset="0"/>
              </a:rPr>
              <a:t>neg</a:t>
            </a:r>
            <a:r>
              <a:rPr lang="it-IT" sz="1400" dirty="0">
                <a:latin typeface="Avenir Next LT Pro" panose="020B0504020202020204" pitchFamily="34" charset="0"/>
              </a:rPr>
              <a:t> &amp;</a:t>
            </a:r>
          </a:p>
          <a:p>
            <a:r>
              <a:rPr lang="it-IT" sz="1400" dirty="0">
                <a:latin typeface="Avenir Next LT Pro" panose="020B0504020202020204" pitchFamily="34" charset="0"/>
              </a:rPr>
              <a:t>    r≤20%</a:t>
            </a:r>
          </a:p>
        </p:txBody>
      </p:sp>
      <p:pic>
        <p:nvPicPr>
          <p:cNvPr id="22" name="Immagine 21" descr="Immagine che contiene disegnando&#10;&#10;Descrizione generata automaticamente">
            <a:extLst>
              <a:ext uri="{FF2B5EF4-FFF2-40B4-BE49-F238E27FC236}">
                <a16:creationId xmlns:a16="http://schemas.microsoft.com/office/drawing/2014/main" id="{478CE0B0-D459-4E0B-B2A1-08605D258D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9569" y="2261531"/>
            <a:ext cx="494666" cy="458986"/>
          </a:xfrm>
          <a:prstGeom prst="rect">
            <a:avLst/>
          </a:prstGeom>
        </p:spPr>
      </p:pic>
      <p:cxnSp>
        <p:nvCxnSpPr>
          <p:cNvPr id="24" name="Connettore 2 23">
            <a:extLst>
              <a:ext uri="{FF2B5EF4-FFF2-40B4-BE49-F238E27FC236}">
                <a16:creationId xmlns:a16="http://schemas.microsoft.com/office/drawing/2014/main" id="{ECD0FE15-C9CD-4397-9ADE-8C0C54F611D0}"/>
              </a:ext>
            </a:extLst>
          </p:cNvPr>
          <p:cNvCxnSpPr>
            <a:cxnSpLocks/>
            <a:stCxn id="15" idx="6"/>
          </p:cNvCxnSpPr>
          <p:nvPr/>
        </p:nvCxnSpPr>
        <p:spPr>
          <a:xfrm>
            <a:off x="8944253" y="2526037"/>
            <a:ext cx="1640888" cy="831106"/>
          </a:xfrm>
          <a:prstGeom prst="straightConnector1">
            <a:avLst/>
          </a:prstGeom>
          <a:ln w="12700">
            <a:solidFill>
              <a:schemeClr val="accent4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77DC382D-1F19-4456-BC63-07AE956D3ED2}"/>
              </a:ext>
            </a:extLst>
          </p:cNvPr>
          <p:cNvSpPr txBox="1"/>
          <p:nvPr/>
        </p:nvSpPr>
        <p:spPr>
          <a:xfrm rot="1539178">
            <a:off x="9436777" y="3021542"/>
            <a:ext cx="2819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 err="1">
                <a:latin typeface="Avenir Next LT Pro" panose="020B0504020202020204" pitchFamily="34" charset="0"/>
              </a:rPr>
              <a:t>neg</a:t>
            </a:r>
            <a:r>
              <a:rPr lang="it-IT" sz="1400" dirty="0">
                <a:latin typeface="Avenir Next LT Pro" panose="020B0504020202020204" pitchFamily="34" charset="0"/>
              </a:rPr>
              <a:t>&gt;</a:t>
            </a:r>
            <a:r>
              <a:rPr lang="it-IT" sz="1400" dirty="0" err="1">
                <a:latin typeface="Avenir Next LT Pro" panose="020B0504020202020204" pitchFamily="34" charset="0"/>
              </a:rPr>
              <a:t>pos</a:t>
            </a:r>
            <a:r>
              <a:rPr lang="it-IT" sz="1400" dirty="0">
                <a:latin typeface="Avenir Next LT Pro" panose="020B0504020202020204" pitchFamily="34" charset="0"/>
              </a:rPr>
              <a:t> &amp;</a:t>
            </a:r>
          </a:p>
          <a:p>
            <a:r>
              <a:rPr lang="it-IT" sz="1400" dirty="0">
                <a:latin typeface="Avenir Next LT Pro" panose="020B0504020202020204" pitchFamily="34" charset="0"/>
              </a:rPr>
              <a:t>    r≤20%</a:t>
            </a:r>
          </a:p>
        </p:txBody>
      </p:sp>
      <p:pic>
        <p:nvPicPr>
          <p:cNvPr id="29" name="Immagine 28" descr="Immagine che contiene disegnando&#10;&#10;Descrizione generata automaticamente">
            <a:extLst>
              <a:ext uri="{FF2B5EF4-FFF2-40B4-BE49-F238E27FC236}">
                <a16:creationId xmlns:a16="http://schemas.microsoft.com/office/drawing/2014/main" id="{A3E9C817-5AA3-4587-A90F-A678E7B9B3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9569" y="3135405"/>
            <a:ext cx="489372" cy="458986"/>
          </a:xfrm>
          <a:prstGeom prst="rect">
            <a:avLst/>
          </a:prstGeom>
        </p:spPr>
      </p:pic>
      <p:cxnSp>
        <p:nvCxnSpPr>
          <p:cNvPr id="32" name="Connettore 2 31">
            <a:extLst>
              <a:ext uri="{FF2B5EF4-FFF2-40B4-BE49-F238E27FC236}">
                <a16:creationId xmlns:a16="http://schemas.microsoft.com/office/drawing/2014/main" id="{30B3581F-F826-4922-829E-9ECB4713C7FA}"/>
              </a:ext>
            </a:extLst>
          </p:cNvPr>
          <p:cNvCxnSpPr>
            <a:cxnSpLocks/>
          </p:cNvCxnSpPr>
          <p:nvPr/>
        </p:nvCxnSpPr>
        <p:spPr>
          <a:xfrm>
            <a:off x="8979758" y="2526037"/>
            <a:ext cx="1639232" cy="1343180"/>
          </a:xfrm>
          <a:prstGeom prst="straightConnector1">
            <a:avLst/>
          </a:prstGeom>
          <a:ln w="12700">
            <a:solidFill>
              <a:schemeClr val="accent4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DDBFA344-7DBE-4339-B443-D629A72B7B9B}"/>
              </a:ext>
            </a:extLst>
          </p:cNvPr>
          <p:cNvSpPr txBox="1"/>
          <p:nvPr/>
        </p:nvSpPr>
        <p:spPr>
          <a:xfrm rot="2433152">
            <a:off x="9301569" y="3535780"/>
            <a:ext cx="17489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latin typeface="Avenir Next LT Pro" panose="020B0504020202020204" pitchFamily="34" charset="0"/>
              </a:rPr>
              <a:t>altrimenti</a:t>
            </a:r>
          </a:p>
        </p:txBody>
      </p:sp>
      <p:sp>
        <p:nvSpPr>
          <p:cNvPr id="44" name="CasellaDiTesto 43">
            <a:extLst>
              <a:ext uri="{FF2B5EF4-FFF2-40B4-BE49-F238E27FC236}">
                <a16:creationId xmlns:a16="http://schemas.microsoft.com/office/drawing/2014/main" id="{E2FEA11D-C972-4510-8D1E-11390478FA1C}"/>
              </a:ext>
            </a:extLst>
          </p:cNvPr>
          <p:cNvSpPr txBox="1"/>
          <p:nvPr/>
        </p:nvSpPr>
        <p:spPr>
          <a:xfrm>
            <a:off x="560955" y="3549478"/>
            <a:ext cx="45170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u="sng" dirty="0">
                <a:latin typeface="Avenir Next LT Pro" panose="020B0504020202020204" pitchFamily="34" charset="0"/>
              </a:rPr>
              <a:t>Risultati ottenuti</a:t>
            </a:r>
          </a:p>
        </p:txBody>
      </p:sp>
      <p:sp>
        <p:nvSpPr>
          <p:cNvPr id="50" name="Freccia a destra 49">
            <a:extLst>
              <a:ext uri="{FF2B5EF4-FFF2-40B4-BE49-F238E27FC236}">
                <a16:creationId xmlns:a16="http://schemas.microsoft.com/office/drawing/2014/main" id="{87328405-1721-4B20-9EB3-EF281A3A36F9}"/>
              </a:ext>
            </a:extLst>
          </p:cNvPr>
          <p:cNvSpPr/>
          <p:nvPr/>
        </p:nvSpPr>
        <p:spPr>
          <a:xfrm>
            <a:off x="5785677" y="4863867"/>
            <a:ext cx="415493" cy="243823"/>
          </a:xfrm>
          <a:prstGeom prst="rightArrow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1" name="Immagine 40" descr="Immagine che contiene orologio&#10;&#10;Descrizione generata automaticamente">
            <a:extLst>
              <a:ext uri="{FF2B5EF4-FFF2-40B4-BE49-F238E27FC236}">
                <a16:creationId xmlns:a16="http://schemas.microsoft.com/office/drawing/2014/main" id="{8AB1266E-C85C-4477-A9E6-81B9A86F32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1059" y="3923275"/>
            <a:ext cx="486392" cy="466871"/>
          </a:xfrm>
          <a:prstGeom prst="rect">
            <a:avLst/>
          </a:prstGeom>
        </p:spPr>
      </p:pic>
      <p:sp>
        <p:nvSpPr>
          <p:cNvPr id="46" name="Rettangolo 45">
            <a:extLst>
              <a:ext uri="{FF2B5EF4-FFF2-40B4-BE49-F238E27FC236}">
                <a16:creationId xmlns:a16="http://schemas.microsoft.com/office/drawing/2014/main" id="{3EEF46BA-D03A-4E17-8885-E2984C3FFC15}"/>
              </a:ext>
            </a:extLst>
          </p:cNvPr>
          <p:cNvSpPr/>
          <p:nvPr/>
        </p:nvSpPr>
        <p:spPr>
          <a:xfrm>
            <a:off x="587184" y="3842724"/>
            <a:ext cx="228366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400" dirty="0" err="1">
                <a:latin typeface="Avenir Next LT Pro" panose="020B0504020202020204" pitchFamily="34" charset="0"/>
                <a:hlinkClick r:id="rId5"/>
              </a:rPr>
              <a:t>infografica_tableau</a:t>
            </a:r>
            <a:endParaRPr lang="it-IT" sz="1400" dirty="0">
              <a:latin typeface="Avenir Next LT Pro" panose="020B0504020202020204" pitchFamily="34" charset="0"/>
            </a:endParaRPr>
          </a:p>
        </p:txBody>
      </p:sp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BAF71E3F-2DF5-4572-A352-3501290768BE}"/>
              </a:ext>
            </a:extLst>
          </p:cNvPr>
          <p:cNvSpPr txBox="1"/>
          <p:nvPr/>
        </p:nvSpPr>
        <p:spPr>
          <a:xfrm>
            <a:off x="3242275" y="5822448"/>
            <a:ext cx="6203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rgbClr val="FF0000"/>
                </a:solidFill>
                <a:latin typeface="Avenir Next LT Pro" panose="020B0504020202020204" pitchFamily="34" charset="0"/>
              </a:rPr>
              <a:t>3.9%</a:t>
            </a:r>
            <a:endParaRPr lang="it-IT" sz="1400" dirty="0">
              <a:latin typeface="Avenir Next LT Pro" panose="020B0504020202020204" pitchFamily="34" charset="0"/>
            </a:endParaRPr>
          </a:p>
        </p:txBody>
      </p:sp>
      <p:sp>
        <p:nvSpPr>
          <p:cNvPr id="36" name="Rettangolo 35">
            <a:extLst>
              <a:ext uri="{FF2B5EF4-FFF2-40B4-BE49-F238E27FC236}">
                <a16:creationId xmlns:a16="http://schemas.microsoft.com/office/drawing/2014/main" id="{B6D27B43-217A-422F-A8DF-8F5D66CC8847}"/>
              </a:ext>
            </a:extLst>
          </p:cNvPr>
          <p:cNvSpPr/>
          <p:nvPr/>
        </p:nvSpPr>
        <p:spPr>
          <a:xfrm>
            <a:off x="4593293" y="5784515"/>
            <a:ext cx="7505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1400" dirty="0">
                <a:solidFill>
                  <a:srgbClr val="92D050"/>
                </a:solidFill>
                <a:latin typeface="Avenir Next LT Pro" panose="020B0504020202020204" pitchFamily="34" charset="0"/>
              </a:rPr>
              <a:t>17.7%</a:t>
            </a:r>
            <a:r>
              <a:rPr lang="it-IT" dirty="0">
                <a:solidFill>
                  <a:srgbClr val="92D050"/>
                </a:solidFill>
                <a:latin typeface="Avenir Next LT Pro" panose="020B0504020202020204" pitchFamily="34" charset="0"/>
              </a:rPr>
              <a:t> </a:t>
            </a:r>
            <a:endParaRPr lang="it-IT" dirty="0">
              <a:latin typeface="Avenir Next LT Pro" panose="020B0504020202020204" pitchFamily="34" charset="0"/>
            </a:endParaRPr>
          </a:p>
        </p:txBody>
      </p:sp>
      <p:sp>
        <p:nvSpPr>
          <p:cNvPr id="51" name="CasellaDiTesto 50">
            <a:extLst>
              <a:ext uri="{FF2B5EF4-FFF2-40B4-BE49-F238E27FC236}">
                <a16:creationId xmlns:a16="http://schemas.microsoft.com/office/drawing/2014/main" id="{BF8DFD26-5BAB-41F5-B786-9F5053EAE038}"/>
              </a:ext>
            </a:extLst>
          </p:cNvPr>
          <p:cNvSpPr txBox="1"/>
          <p:nvPr/>
        </p:nvSpPr>
        <p:spPr>
          <a:xfrm>
            <a:off x="6851759" y="5826468"/>
            <a:ext cx="6203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rgbClr val="FF0000"/>
                </a:solidFill>
                <a:latin typeface="Avenir Next LT Pro" panose="020B0504020202020204" pitchFamily="34" charset="0"/>
              </a:rPr>
              <a:t>6.2%</a:t>
            </a:r>
            <a:endParaRPr lang="it-IT" sz="1400" dirty="0">
              <a:latin typeface="Avenir Next LT Pro" panose="020B0504020202020204" pitchFamily="34" charset="0"/>
            </a:endParaRPr>
          </a:p>
        </p:txBody>
      </p:sp>
      <p:sp>
        <p:nvSpPr>
          <p:cNvPr id="52" name="Rettangolo 51">
            <a:extLst>
              <a:ext uri="{FF2B5EF4-FFF2-40B4-BE49-F238E27FC236}">
                <a16:creationId xmlns:a16="http://schemas.microsoft.com/office/drawing/2014/main" id="{943A619A-6212-419F-93F6-2BDA12B8F789}"/>
              </a:ext>
            </a:extLst>
          </p:cNvPr>
          <p:cNvSpPr/>
          <p:nvPr/>
        </p:nvSpPr>
        <p:spPr>
          <a:xfrm>
            <a:off x="8235337" y="5791670"/>
            <a:ext cx="7505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1400" dirty="0">
                <a:solidFill>
                  <a:srgbClr val="92D050"/>
                </a:solidFill>
                <a:latin typeface="Avenir Next LT Pro" panose="020B0504020202020204" pitchFamily="34" charset="0"/>
              </a:rPr>
              <a:t>35.2%</a:t>
            </a:r>
            <a:r>
              <a:rPr lang="it-IT" dirty="0">
                <a:solidFill>
                  <a:srgbClr val="92D050"/>
                </a:solidFill>
                <a:latin typeface="Avenir Next LT Pro" panose="020B0504020202020204" pitchFamily="34" charset="0"/>
              </a:rPr>
              <a:t> </a:t>
            </a:r>
            <a:endParaRPr lang="it-IT" dirty="0">
              <a:latin typeface="Avenir Next LT Pro" panose="020B0504020202020204" pitchFamily="34" charset="0"/>
            </a:endParaRPr>
          </a:p>
        </p:txBody>
      </p:sp>
      <p:sp>
        <p:nvSpPr>
          <p:cNvPr id="33" name="Segnaposto numero diapositiva 7">
            <a:extLst>
              <a:ext uri="{FF2B5EF4-FFF2-40B4-BE49-F238E27FC236}">
                <a16:creationId xmlns:a16="http://schemas.microsoft.com/office/drawing/2014/main" id="{FD851CA3-28F4-4DB5-A7D6-6E3F79372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20</a:t>
            </a:fld>
            <a:endParaRPr lang="en-US" dirty="0"/>
          </a:p>
        </p:txBody>
      </p:sp>
      <p:sp>
        <p:nvSpPr>
          <p:cNvPr id="37" name="Rettangolo 36">
            <a:extLst>
              <a:ext uri="{FF2B5EF4-FFF2-40B4-BE49-F238E27FC236}">
                <a16:creationId xmlns:a16="http://schemas.microsoft.com/office/drawing/2014/main" id="{429A774B-4FB8-4A0B-BD49-81FD9C9D4428}"/>
              </a:ext>
            </a:extLst>
          </p:cNvPr>
          <p:cNvSpPr/>
          <p:nvPr/>
        </p:nvSpPr>
        <p:spPr>
          <a:xfrm>
            <a:off x="0" y="6399014"/>
            <a:ext cx="12192000" cy="458986"/>
          </a:xfrm>
          <a:prstGeom prst="rect">
            <a:avLst/>
          </a:prstGeom>
          <a:gradFill flip="none" rotWithShape="1">
            <a:gsLst>
              <a:gs pos="0">
                <a:srgbClr val="FFC000">
                  <a:tint val="66000"/>
                  <a:satMod val="160000"/>
                </a:srgbClr>
              </a:gs>
              <a:gs pos="50000">
                <a:srgbClr val="FFC000">
                  <a:tint val="44500"/>
                  <a:satMod val="160000"/>
                </a:srgbClr>
              </a:gs>
              <a:gs pos="100000">
                <a:srgbClr val="FFC000">
                  <a:tint val="23500"/>
                  <a:satMod val="160000"/>
                </a:srgbClr>
              </a:gs>
            </a:gsLst>
            <a:lin ang="16200000" scaled="1"/>
            <a:tileRect/>
          </a:gra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F395175D-0463-4795-A970-40F95311637C}"/>
              </a:ext>
            </a:extLst>
          </p:cNvPr>
          <p:cNvSpPr txBox="1"/>
          <p:nvPr/>
        </p:nvSpPr>
        <p:spPr>
          <a:xfrm>
            <a:off x="0" y="6459230"/>
            <a:ext cx="1219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dirty="0">
                <a:latin typeface="Avenir Next LT Pro" panose="020B0504020202020204" pitchFamily="34" charset="0"/>
              </a:rPr>
              <a:t>SMA - Università degli studi di Milano Bicocca – Anno accademico 2019-20</a:t>
            </a:r>
          </a:p>
        </p:txBody>
      </p:sp>
      <p:pic>
        <p:nvPicPr>
          <p:cNvPr id="42" name="Picture 2" descr="Home">
            <a:extLst>
              <a:ext uri="{FF2B5EF4-FFF2-40B4-BE49-F238E27FC236}">
                <a16:creationId xmlns:a16="http://schemas.microsoft.com/office/drawing/2014/main" id="{CF0242A9-3847-470C-AFC9-5D963AD132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63372" y="6399013"/>
            <a:ext cx="428628" cy="46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Segnaposto numero diapositiva 9">
            <a:extLst>
              <a:ext uri="{FF2B5EF4-FFF2-40B4-BE49-F238E27FC236}">
                <a16:creationId xmlns:a16="http://schemas.microsoft.com/office/drawing/2014/main" id="{0E0198A2-F27F-4634-A8D4-AA5F1129733D}"/>
              </a:ext>
            </a:extLst>
          </p:cNvPr>
          <p:cNvSpPr txBox="1">
            <a:spLocks/>
          </p:cNvSpPr>
          <p:nvPr/>
        </p:nvSpPr>
        <p:spPr>
          <a:xfrm>
            <a:off x="9029700" y="64496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14/ 16</a:t>
            </a:r>
          </a:p>
        </p:txBody>
      </p:sp>
      <p:pic>
        <p:nvPicPr>
          <p:cNvPr id="4" name="Immagine 3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B7945CB3-DA05-4470-B501-EF211131642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6936" y="3989730"/>
            <a:ext cx="2878851" cy="1919235"/>
          </a:xfrm>
          <a:prstGeom prst="rect">
            <a:avLst/>
          </a:prstGeom>
        </p:spPr>
      </p:pic>
      <p:pic>
        <p:nvPicPr>
          <p:cNvPr id="7" name="Immagine 6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DF9DBF4C-8E97-48F5-92A1-84165F4DCE1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7347" y="3989730"/>
            <a:ext cx="2878852" cy="1919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809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4" grpId="0" animBg="1"/>
      <p:bldP spid="15" grpId="0" animBg="1"/>
      <p:bldP spid="16" grpId="0"/>
      <p:bldP spid="28" grpId="0"/>
      <p:bldP spid="35" grpId="0"/>
      <p:bldP spid="44" grpId="0"/>
      <p:bldP spid="50" grpId="0" animBg="1"/>
      <p:bldP spid="46" grpId="0"/>
      <p:bldP spid="34" grpId="0"/>
      <p:bldP spid="36" grpId="0"/>
      <p:bldP spid="51" grpId="0"/>
      <p:bldP spid="5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1">
            <a:extLst>
              <a:ext uri="{FF2B5EF4-FFF2-40B4-BE49-F238E27FC236}">
                <a16:creationId xmlns:a16="http://schemas.microsoft.com/office/drawing/2014/main" id="{939D72C5-B5A0-4EF9-B403-CB3F6D3CFBA6}"/>
              </a:ext>
            </a:extLst>
          </p:cNvPr>
          <p:cNvSpPr txBox="1">
            <a:spLocks/>
          </p:cNvSpPr>
          <p:nvPr/>
        </p:nvSpPr>
        <p:spPr>
          <a:xfrm>
            <a:off x="417204" y="154568"/>
            <a:ext cx="10167937" cy="11795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4000" dirty="0">
                <a:latin typeface="Avenir Next LT Pro" panose="020B0504020202020204" pitchFamily="34" charset="0"/>
              </a:rPr>
              <a:t>Sentiment Analysis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D367DA9B-6432-407F-B1C7-CD8057D0B37E}"/>
              </a:ext>
            </a:extLst>
          </p:cNvPr>
          <p:cNvSpPr txBox="1"/>
          <p:nvPr/>
        </p:nvSpPr>
        <p:spPr>
          <a:xfrm>
            <a:off x="1606859" y="964749"/>
            <a:ext cx="1873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latin typeface="Avenir Next LT Pro" panose="020B0504020202020204" pitchFamily="34" charset="0"/>
              </a:rPr>
              <a:t>Polarity</a:t>
            </a:r>
            <a:r>
              <a:rPr lang="it-IT" dirty="0">
                <a:latin typeface="Avenir Next LT Pro" panose="020B0504020202020204" pitchFamily="34" charset="0"/>
              </a:rPr>
              <a:t> </a:t>
            </a:r>
            <a:r>
              <a:rPr lang="it-IT" dirty="0" err="1">
                <a:latin typeface="Avenir Next LT Pro" panose="020B0504020202020204" pitchFamily="34" charset="0"/>
              </a:rPr>
              <a:t>analysis</a:t>
            </a:r>
            <a:endParaRPr lang="it-IT" dirty="0">
              <a:latin typeface="Avenir Next LT Pro" panose="020B0504020202020204" pitchFamily="34" charset="0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3567A9CE-125B-4A64-8DB6-49AD14337B9A}"/>
              </a:ext>
            </a:extLst>
          </p:cNvPr>
          <p:cNvSpPr txBox="1"/>
          <p:nvPr/>
        </p:nvSpPr>
        <p:spPr>
          <a:xfrm>
            <a:off x="559293" y="1633491"/>
            <a:ext cx="31249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u="sng" dirty="0">
                <a:latin typeface="Avenir Next LT Pro" panose="020B0504020202020204" pitchFamily="34" charset="0"/>
              </a:rPr>
              <a:t>Procedimento</a:t>
            </a:r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EE9118D7-785C-43D8-8404-A494B39DAA27}"/>
              </a:ext>
            </a:extLst>
          </p:cNvPr>
          <p:cNvSpPr/>
          <p:nvPr/>
        </p:nvSpPr>
        <p:spPr>
          <a:xfrm>
            <a:off x="545977" y="2139230"/>
            <a:ext cx="2121764" cy="794247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Avenir Next LT Pro" panose="020B0504020202020204" pitchFamily="34" charset="0"/>
              </a:rPr>
              <a:t>conteggio </a:t>
            </a:r>
            <a:r>
              <a:rPr lang="it-IT" dirty="0" err="1">
                <a:latin typeface="Avenir Next LT Pro" panose="020B0504020202020204" pitchFamily="34" charset="0"/>
              </a:rPr>
              <a:t>pos</a:t>
            </a:r>
            <a:r>
              <a:rPr lang="it-IT" dirty="0">
                <a:latin typeface="Avenir Next LT Pro" panose="020B0504020202020204" pitchFamily="34" charset="0"/>
              </a:rPr>
              <a:t>. e </a:t>
            </a:r>
            <a:r>
              <a:rPr lang="it-IT" dirty="0" err="1">
                <a:latin typeface="Avenir Next LT Pro" panose="020B0504020202020204" pitchFamily="34" charset="0"/>
              </a:rPr>
              <a:t>neg</a:t>
            </a:r>
            <a:r>
              <a:rPr lang="it-IT" dirty="0">
                <a:latin typeface="Avenir Next LT Pro" panose="020B0504020202020204" pitchFamily="34" charset="0"/>
              </a:rPr>
              <a:t>.</a:t>
            </a:r>
          </a:p>
        </p:txBody>
      </p:sp>
      <p:sp>
        <p:nvSpPr>
          <p:cNvPr id="14" name="Ovale 13">
            <a:extLst>
              <a:ext uri="{FF2B5EF4-FFF2-40B4-BE49-F238E27FC236}">
                <a16:creationId xmlns:a16="http://schemas.microsoft.com/office/drawing/2014/main" id="{9A339B81-2710-4CCA-9019-2E1DE009B85F}"/>
              </a:ext>
            </a:extLst>
          </p:cNvPr>
          <p:cNvSpPr/>
          <p:nvPr/>
        </p:nvSpPr>
        <p:spPr>
          <a:xfrm>
            <a:off x="3684233" y="2139229"/>
            <a:ext cx="2121764" cy="794247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Avenir Next LT Pro" panose="020B0504020202020204" pitchFamily="34" charset="0"/>
              </a:rPr>
              <a:t>calcolo rapporto (r)</a:t>
            </a:r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A5BFC87D-DD6F-4ECF-9256-705941AC6A18}"/>
              </a:ext>
            </a:extLst>
          </p:cNvPr>
          <p:cNvSpPr/>
          <p:nvPr/>
        </p:nvSpPr>
        <p:spPr>
          <a:xfrm>
            <a:off x="6822489" y="2128913"/>
            <a:ext cx="2121764" cy="794247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Avenir Next LT Pro" panose="020B0504020202020204" pitchFamily="34" charset="0"/>
              </a:rPr>
              <a:t>verifica condizioni </a:t>
            </a:r>
          </a:p>
        </p:txBody>
      </p: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BFA73885-C9AB-4492-823E-D1638F35FF45}"/>
              </a:ext>
            </a:extLst>
          </p:cNvPr>
          <p:cNvCxnSpPr>
            <a:cxnSpLocks/>
            <a:stCxn id="15" idx="6"/>
          </p:cNvCxnSpPr>
          <p:nvPr/>
        </p:nvCxnSpPr>
        <p:spPr>
          <a:xfrm>
            <a:off x="8944253" y="2526037"/>
            <a:ext cx="1797728" cy="0"/>
          </a:xfrm>
          <a:prstGeom prst="straightConnector1">
            <a:avLst/>
          </a:prstGeom>
          <a:ln w="12700">
            <a:solidFill>
              <a:schemeClr val="accent4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ttore 2 17">
            <a:extLst>
              <a:ext uri="{FF2B5EF4-FFF2-40B4-BE49-F238E27FC236}">
                <a16:creationId xmlns:a16="http://schemas.microsoft.com/office/drawing/2014/main" id="{4F1CCB7D-E8E2-4279-99DB-723F07673FFE}"/>
              </a:ext>
            </a:extLst>
          </p:cNvPr>
          <p:cNvCxnSpPr>
            <a:cxnSpLocks/>
            <a:stCxn id="6" idx="6"/>
            <a:endCxn id="14" idx="2"/>
          </p:cNvCxnSpPr>
          <p:nvPr/>
        </p:nvCxnSpPr>
        <p:spPr>
          <a:xfrm flipV="1">
            <a:off x="2667741" y="2536353"/>
            <a:ext cx="1016492" cy="1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A1210D63-98CA-447E-9C67-623888E73E63}"/>
              </a:ext>
            </a:extLst>
          </p:cNvPr>
          <p:cNvCxnSpPr>
            <a:cxnSpLocks/>
            <a:stCxn id="14" idx="6"/>
            <a:endCxn id="15" idx="2"/>
          </p:cNvCxnSpPr>
          <p:nvPr/>
        </p:nvCxnSpPr>
        <p:spPr>
          <a:xfrm flipV="1">
            <a:off x="5805997" y="2526037"/>
            <a:ext cx="1016492" cy="10316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A448AFB5-583E-440F-9CE7-5F239B160924}"/>
              </a:ext>
            </a:extLst>
          </p:cNvPr>
          <p:cNvSpPr txBox="1"/>
          <p:nvPr/>
        </p:nvSpPr>
        <p:spPr>
          <a:xfrm>
            <a:off x="9572900" y="2053963"/>
            <a:ext cx="2819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 err="1">
                <a:latin typeface="Avenir Next LT Pro" panose="020B0504020202020204" pitchFamily="34" charset="0"/>
              </a:rPr>
              <a:t>pos</a:t>
            </a:r>
            <a:r>
              <a:rPr lang="it-IT" sz="1400" dirty="0">
                <a:latin typeface="Avenir Next LT Pro" panose="020B0504020202020204" pitchFamily="34" charset="0"/>
              </a:rPr>
              <a:t>&gt;</a:t>
            </a:r>
            <a:r>
              <a:rPr lang="it-IT" sz="1400" dirty="0" err="1">
                <a:latin typeface="Avenir Next LT Pro" panose="020B0504020202020204" pitchFamily="34" charset="0"/>
              </a:rPr>
              <a:t>neg</a:t>
            </a:r>
            <a:r>
              <a:rPr lang="it-IT" sz="1400" dirty="0">
                <a:latin typeface="Avenir Next LT Pro" panose="020B0504020202020204" pitchFamily="34" charset="0"/>
              </a:rPr>
              <a:t> &amp;</a:t>
            </a:r>
          </a:p>
          <a:p>
            <a:r>
              <a:rPr lang="it-IT" sz="1400" dirty="0">
                <a:latin typeface="Avenir Next LT Pro" panose="020B0504020202020204" pitchFamily="34" charset="0"/>
              </a:rPr>
              <a:t>    r&lt;20%</a:t>
            </a:r>
          </a:p>
        </p:txBody>
      </p:sp>
      <p:pic>
        <p:nvPicPr>
          <p:cNvPr id="22" name="Immagine 21" descr="Immagine che contiene disegnando&#10;&#10;Descrizione generata automaticamente">
            <a:extLst>
              <a:ext uri="{FF2B5EF4-FFF2-40B4-BE49-F238E27FC236}">
                <a16:creationId xmlns:a16="http://schemas.microsoft.com/office/drawing/2014/main" id="{478CE0B0-D459-4E0B-B2A1-08605D258D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9569" y="2261531"/>
            <a:ext cx="494666" cy="458986"/>
          </a:xfrm>
          <a:prstGeom prst="rect">
            <a:avLst/>
          </a:prstGeom>
        </p:spPr>
      </p:pic>
      <p:cxnSp>
        <p:nvCxnSpPr>
          <p:cNvPr id="24" name="Connettore 2 23">
            <a:extLst>
              <a:ext uri="{FF2B5EF4-FFF2-40B4-BE49-F238E27FC236}">
                <a16:creationId xmlns:a16="http://schemas.microsoft.com/office/drawing/2014/main" id="{ECD0FE15-C9CD-4397-9ADE-8C0C54F611D0}"/>
              </a:ext>
            </a:extLst>
          </p:cNvPr>
          <p:cNvCxnSpPr>
            <a:cxnSpLocks/>
            <a:stCxn id="15" idx="6"/>
          </p:cNvCxnSpPr>
          <p:nvPr/>
        </p:nvCxnSpPr>
        <p:spPr>
          <a:xfrm>
            <a:off x="8944253" y="2526037"/>
            <a:ext cx="1640888" cy="831106"/>
          </a:xfrm>
          <a:prstGeom prst="straightConnector1">
            <a:avLst/>
          </a:prstGeom>
          <a:ln w="12700">
            <a:solidFill>
              <a:schemeClr val="accent4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77DC382D-1F19-4456-BC63-07AE956D3ED2}"/>
              </a:ext>
            </a:extLst>
          </p:cNvPr>
          <p:cNvSpPr txBox="1"/>
          <p:nvPr/>
        </p:nvSpPr>
        <p:spPr>
          <a:xfrm rot="1539178">
            <a:off x="9436777" y="3021542"/>
            <a:ext cx="2819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 err="1">
                <a:latin typeface="Avenir Next LT Pro" panose="020B0504020202020204" pitchFamily="34" charset="0"/>
              </a:rPr>
              <a:t>neg</a:t>
            </a:r>
            <a:r>
              <a:rPr lang="it-IT" sz="1400" dirty="0">
                <a:latin typeface="Avenir Next LT Pro" panose="020B0504020202020204" pitchFamily="34" charset="0"/>
              </a:rPr>
              <a:t>&gt;</a:t>
            </a:r>
            <a:r>
              <a:rPr lang="it-IT" sz="1400" dirty="0" err="1">
                <a:latin typeface="Avenir Next LT Pro" panose="020B0504020202020204" pitchFamily="34" charset="0"/>
              </a:rPr>
              <a:t>pos</a:t>
            </a:r>
            <a:r>
              <a:rPr lang="it-IT" sz="1400" dirty="0">
                <a:latin typeface="Avenir Next LT Pro" panose="020B0504020202020204" pitchFamily="34" charset="0"/>
              </a:rPr>
              <a:t> &amp;</a:t>
            </a:r>
          </a:p>
          <a:p>
            <a:r>
              <a:rPr lang="it-IT" sz="1400" dirty="0">
                <a:latin typeface="Avenir Next LT Pro" panose="020B0504020202020204" pitchFamily="34" charset="0"/>
              </a:rPr>
              <a:t>    r&lt;20%</a:t>
            </a:r>
          </a:p>
        </p:txBody>
      </p:sp>
      <p:pic>
        <p:nvPicPr>
          <p:cNvPr id="29" name="Immagine 28" descr="Immagine che contiene disegnando&#10;&#10;Descrizione generata automaticamente">
            <a:extLst>
              <a:ext uri="{FF2B5EF4-FFF2-40B4-BE49-F238E27FC236}">
                <a16:creationId xmlns:a16="http://schemas.microsoft.com/office/drawing/2014/main" id="{A3E9C817-5AA3-4587-A90F-A678E7B9B3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9569" y="3135405"/>
            <a:ext cx="489372" cy="458986"/>
          </a:xfrm>
          <a:prstGeom prst="rect">
            <a:avLst/>
          </a:prstGeom>
        </p:spPr>
      </p:pic>
      <p:cxnSp>
        <p:nvCxnSpPr>
          <p:cNvPr id="32" name="Connettore 2 31">
            <a:extLst>
              <a:ext uri="{FF2B5EF4-FFF2-40B4-BE49-F238E27FC236}">
                <a16:creationId xmlns:a16="http://schemas.microsoft.com/office/drawing/2014/main" id="{30B3581F-F826-4922-829E-9ECB4713C7FA}"/>
              </a:ext>
            </a:extLst>
          </p:cNvPr>
          <p:cNvCxnSpPr>
            <a:cxnSpLocks/>
          </p:cNvCxnSpPr>
          <p:nvPr/>
        </p:nvCxnSpPr>
        <p:spPr>
          <a:xfrm>
            <a:off x="8979758" y="2526037"/>
            <a:ext cx="1639232" cy="1343180"/>
          </a:xfrm>
          <a:prstGeom prst="straightConnector1">
            <a:avLst/>
          </a:prstGeom>
          <a:ln w="12700">
            <a:solidFill>
              <a:schemeClr val="accent4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DDBFA344-7DBE-4339-B443-D629A72B7B9B}"/>
              </a:ext>
            </a:extLst>
          </p:cNvPr>
          <p:cNvSpPr txBox="1"/>
          <p:nvPr/>
        </p:nvSpPr>
        <p:spPr>
          <a:xfrm rot="2433152">
            <a:off x="9301569" y="3535780"/>
            <a:ext cx="17489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latin typeface="Avenir Next LT Pro" panose="020B0504020202020204" pitchFamily="34" charset="0"/>
              </a:rPr>
              <a:t>altrimenti</a:t>
            </a:r>
          </a:p>
        </p:txBody>
      </p:sp>
      <p:sp>
        <p:nvSpPr>
          <p:cNvPr id="44" name="CasellaDiTesto 43">
            <a:extLst>
              <a:ext uri="{FF2B5EF4-FFF2-40B4-BE49-F238E27FC236}">
                <a16:creationId xmlns:a16="http://schemas.microsoft.com/office/drawing/2014/main" id="{E2FEA11D-C972-4510-8D1E-11390478FA1C}"/>
              </a:ext>
            </a:extLst>
          </p:cNvPr>
          <p:cNvSpPr txBox="1"/>
          <p:nvPr/>
        </p:nvSpPr>
        <p:spPr>
          <a:xfrm>
            <a:off x="560955" y="3549478"/>
            <a:ext cx="45170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u="sng" dirty="0">
                <a:latin typeface="Avenir Next LT Pro" panose="020B0504020202020204" pitchFamily="34" charset="0"/>
              </a:rPr>
              <a:t>Risultati ottenuti</a:t>
            </a:r>
          </a:p>
        </p:txBody>
      </p:sp>
      <p:sp>
        <p:nvSpPr>
          <p:cNvPr id="50" name="Freccia a destra 49">
            <a:extLst>
              <a:ext uri="{FF2B5EF4-FFF2-40B4-BE49-F238E27FC236}">
                <a16:creationId xmlns:a16="http://schemas.microsoft.com/office/drawing/2014/main" id="{87328405-1721-4B20-9EB3-EF281A3A36F9}"/>
              </a:ext>
            </a:extLst>
          </p:cNvPr>
          <p:cNvSpPr/>
          <p:nvPr/>
        </p:nvSpPr>
        <p:spPr>
          <a:xfrm>
            <a:off x="5785677" y="4863867"/>
            <a:ext cx="415493" cy="243823"/>
          </a:xfrm>
          <a:prstGeom prst="rightArrow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1" name="Immagine 40" descr="Immagine che contiene orologio&#10;&#10;Descrizione generata automaticamente">
            <a:extLst>
              <a:ext uri="{FF2B5EF4-FFF2-40B4-BE49-F238E27FC236}">
                <a16:creationId xmlns:a16="http://schemas.microsoft.com/office/drawing/2014/main" id="{8AB1266E-C85C-4477-A9E6-81B9A86F32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1059" y="3923275"/>
            <a:ext cx="486392" cy="466871"/>
          </a:xfrm>
          <a:prstGeom prst="rect">
            <a:avLst/>
          </a:prstGeom>
        </p:spPr>
      </p:pic>
      <p:sp>
        <p:nvSpPr>
          <p:cNvPr id="46" name="Rettangolo 45">
            <a:extLst>
              <a:ext uri="{FF2B5EF4-FFF2-40B4-BE49-F238E27FC236}">
                <a16:creationId xmlns:a16="http://schemas.microsoft.com/office/drawing/2014/main" id="{3EEF46BA-D03A-4E17-8885-E2984C3FFC15}"/>
              </a:ext>
            </a:extLst>
          </p:cNvPr>
          <p:cNvSpPr/>
          <p:nvPr/>
        </p:nvSpPr>
        <p:spPr>
          <a:xfrm>
            <a:off x="587184" y="3842724"/>
            <a:ext cx="228366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400" dirty="0" err="1">
                <a:latin typeface="Avenir Next LT Pro" panose="020B0504020202020204" pitchFamily="34" charset="0"/>
                <a:hlinkClick r:id="rId5"/>
              </a:rPr>
              <a:t>infografica_tableau</a:t>
            </a:r>
            <a:endParaRPr lang="it-IT" sz="1400" dirty="0">
              <a:latin typeface="Avenir Next LT Pro" panose="020B0504020202020204" pitchFamily="34" charset="0"/>
            </a:endParaRPr>
          </a:p>
        </p:txBody>
      </p:sp>
      <p:sp>
        <p:nvSpPr>
          <p:cNvPr id="33" name="Segnaposto numero diapositiva 7">
            <a:extLst>
              <a:ext uri="{FF2B5EF4-FFF2-40B4-BE49-F238E27FC236}">
                <a16:creationId xmlns:a16="http://schemas.microsoft.com/office/drawing/2014/main" id="{FD851CA3-28F4-4DB5-A7D6-6E3F79372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21</a:t>
            </a:fld>
            <a:endParaRPr lang="en-US" dirty="0"/>
          </a:p>
        </p:txBody>
      </p:sp>
      <p:sp>
        <p:nvSpPr>
          <p:cNvPr id="37" name="Rettangolo 36">
            <a:extLst>
              <a:ext uri="{FF2B5EF4-FFF2-40B4-BE49-F238E27FC236}">
                <a16:creationId xmlns:a16="http://schemas.microsoft.com/office/drawing/2014/main" id="{429A774B-4FB8-4A0B-BD49-81FD9C9D4428}"/>
              </a:ext>
            </a:extLst>
          </p:cNvPr>
          <p:cNvSpPr/>
          <p:nvPr/>
        </p:nvSpPr>
        <p:spPr>
          <a:xfrm>
            <a:off x="0" y="6399014"/>
            <a:ext cx="12192000" cy="458986"/>
          </a:xfrm>
          <a:prstGeom prst="rect">
            <a:avLst/>
          </a:prstGeom>
          <a:gradFill flip="none" rotWithShape="1">
            <a:gsLst>
              <a:gs pos="0">
                <a:srgbClr val="FFC000">
                  <a:tint val="66000"/>
                  <a:satMod val="160000"/>
                </a:srgbClr>
              </a:gs>
              <a:gs pos="50000">
                <a:srgbClr val="FFC000">
                  <a:tint val="44500"/>
                  <a:satMod val="160000"/>
                </a:srgbClr>
              </a:gs>
              <a:gs pos="100000">
                <a:srgbClr val="FFC000">
                  <a:tint val="23500"/>
                  <a:satMod val="160000"/>
                </a:srgbClr>
              </a:gs>
            </a:gsLst>
            <a:lin ang="16200000" scaled="1"/>
            <a:tileRect/>
          </a:gra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F395175D-0463-4795-A970-40F95311637C}"/>
              </a:ext>
            </a:extLst>
          </p:cNvPr>
          <p:cNvSpPr txBox="1"/>
          <p:nvPr/>
        </p:nvSpPr>
        <p:spPr>
          <a:xfrm>
            <a:off x="0" y="6459230"/>
            <a:ext cx="1219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dirty="0">
                <a:latin typeface="Avenir Next LT Pro" panose="020B0504020202020204" pitchFamily="34" charset="0"/>
              </a:rPr>
              <a:t>SMA - Università degli studi di Milano Bicocca – Anno accademico 2019-20</a:t>
            </a:r>
          </a:p>
        </p:txBody>
      </p:sp>
      <p:pic>
        <p:nvPicPr>
          <p:cNvPr id="42" name="Picture 2" descr="Home">
            <a:extLst>
              <a:ext uri="{FF2B5EF4-FFF2-40B4-BE49-F238E27FC236}">
                <a16:creationId xmlns:a16="http://schemas.microsoft.com/office/drawing/2014/main" id="{CF0242A9-3847-470C-AFC9-5D963AD132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63372" y="6399013"/>
            <a:ext cx="428628" cy="46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Segnaposto numero diapositiva 9">
            <a:extLst>
              <a:ext uri="{FF2B5EF4-FFF2-40B4-BE49-F238E27FC236}">
                <a16:creationId xmlns:a16="http://schemas.microsoft.com/office/drawing/2014/main" id="{0E0198A2-F27F-4634-A8D4-AA5F1129733D}"/>
              </a:ext>
            </a:extLst>
          </p:cNvPr>
          <p:cNvSpPr txBox="1">
            <a:spLocks/>
          </p:cNvSpPr>
          <p:nvPr/>
        </p:nvSpPr>
        <p:spPr>
          <a:xfrm>
            <a:off x="9029700" y="64496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14/ 16</a:t>
            </a:r>
          </a:p>
        </p:txBody>
      </p:sp>
      <p:pic>
        <p:nvPicPr>
          <p:cNvPr id="4" name="Immagine 3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B7945CB3-DA05-4470-B501-EF211131642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6936" y="3989730"/>
            <a:ext cx="2878851" cy="1919235"/>
          </a:xfrm>
          <a:prstGeom prst="rect">
            <a:avLst/>
          </a:prstGeom>
        </p:spPr>
      </p:pic>
      <p:pic>
        <p:nvPicPr>
          <p:cNvPr id="7" name="Immagine 6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DF9DBF4C-8E97-48F5-92A1-84165F4DCE1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7347" y="3989730"/>
            <a:ext cx="2878852" cy="1919235"/>
          </a:xfrm>
          <a:prstGeom prst="rect">
            <a:avLst/>
          </a:prstGeom>
        </p:spPr>
      </p:pic>
      <p:pic>
        <p:nvPicPr>
          <p:cNvPr id="5" name="Immagine 4" descr="Immagine che contiene mappa&#10;&#10;Descrizione generata automaticamente">
            <a:extLst>
              <a:ext uri="{FF2B5EF4-FFF2-40B4-BE49-F238E27FC236}">
                <a16:creationId xmlns:a16="http://schemas.microsoft.com/office/drawing/2014/main" id="{B800DCFE-7A91-47D2-962A-1022DB8875D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7347" y="4032734"/>
            <a:ext cx="2862564" cy="1851608"/>
          </a:xfrm>
          <a:prstGeom prst="rect">
            <a:avLst/>
          </a:prstGeom>
        </p:spPr>
      </p:pic>
      <p:pic>
        <p:nvPicPr>
          <p:cNvPr id="17" name="Immagine 16" descr="Immagine che contiene testo&#10;&#10;Descrizione generata automaticamente">
            <a:extLst>
              <a:ext uri="{FF2B5EF4-FFF2-40B4-BE49-F238E27FC236}">
                <a16:creationId xmlns:a16="http://schemas.microsoft.com/office/drawing/2014/main" id="{2168CB5A-78A9-41A6-8CA0-DD8B6E02667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6937" y="3997038"/>
            <a:ext cx="2878850" cy="1919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257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7DC14D2-0010-480A-BFC0-CC7689F204A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17204" y="154568"/>
            <a:ext cx="10167937" cy="1179513"/>
          </a:xfrm>
        </p:spPr>
        <p:txBody>
          <a:bodyPr>
            <a:normAutofit/>
          </a:bodyPr>
          <a:lstStyle/>
          <a:p>
            <a:r>
              <a:rPr lang="it-IT" sz="4000" dirty="0">
                <a:latin typeface="Avenir Next LT Pro" panose="020B0504020202020204" pitchFamily="34" charset="0"/>
              </a:rPr>
              <a:t>NER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0CA1726C-1DAD-4203-B439-558A8369BB37}"/>
              </a:ext>
            </a:extLst>
          </p:cNvPr>
          <p:cNvSpPr txBox="1"/>
          <p:nvPr/>
        </p:nvSpPr>
        <p:spPr>
          <a:xfrm>
            <a:off x="417204" y="1192079"/>
            <a:ext cx="31249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u="sng" dirty="0">
                <a:latin typeface="Avenir Next LT Pro" panose="020B0504020202020204" pitchFamily="34" charset="0"/>
              </a:rPr>
              <a:t>Procedimento</a:t>
            </a:r>
            <a:endParaRPr lang="it-IT" sz="2000" dirty="0">
              <a:latin typeface="Avenir Next LT Pro" panose="020B0504020202020204" pitchFamily="34" charset="0"/>
            </a:endParaRPr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86164D72-85A9-4524-9C1E-4D1D1AF6DCDE}"/>
              </a:ext>
            </a:extLst>
          </p:cNvPr>
          <p:cNvSpPr/>
          <p:nvPr/>
        </p:nvSpPr>
        <p:spPr>
          <a:xfrm>
            <a:off x="648714" y="1706409"/>
            <a:ext cx="1981200" cy="735395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Avenir Next LT Pro" panose="020B0504020202020204" pitchFamily="34" charset="0"/>
              </a:rPr>
              <a:t>CNN </a:t>
            </a:r>
          </a:p>
          <a:p>
            <a:pPr algn="ctr"/>
            <a:r>
              <a:rPr lang="it-IT" dirty="0" err="1">
                <a:latin typeface="Avenir Next LT Pro" panose="020B0504020202020204" pitchFamily="34" charset="0"/>
              </a:rPr>
              <a:t>pre</a:t>
            </a:r>
            <a:r>
              <a:rPr lang="it-IT" dirty="0">
                <a:latin typeface="Avenir Next LT Pro" panose="020B0504020202020204" pitchFamily="34" charset="0"/>
              </a:rPr>
              <a:t>-trainata</a:t>
            </a:r>
          </a:p>
        </p:txBody>
      </p:sp>
      <p:sp>
        <p:nvSpPr>
          <p:cNvPr id="12" name="Ovale 11">
            <a:extLst>
              <a:ext uri="{FF2B5EF4-FFF2-40B4-BE49-F238E27FC236}">
                <a16:creationId xmlns:a16="http://schemas.microsoft.com/office/drawing/2014/main" id="{65D36A1F-40C3-40A9-ABEC-235B51369888}"/>
              </a:ext>
            </a:extLst>
          </p:cNvPr>
          <p:cNvSpPr/>
          <p:nvPr/>
        </p:nvSpPr>
        <p:spPr>
          <a:xfrm>
            <a:off x="3566803" y="1701954"/>
            <a:ext cx="2010004" cy="735396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Avenir Next LT Pro" panose="020B0504020202020204" pitchFamily="34" charset="0"/>
              </a:rPr>
              <a:t>estrazione tutte entità</a:t>
            </a:r>
          </a:p>
        </p:txBody>
      </p: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BFB710A6-D969-4AC9-9F78-F3C1130F019B}"/>
              </a:ext>
            </a:extLst>
          </p:cNvPr>
          <p:cNvCxnSpPr>
            <a:cxnSpLocks/>
            <a:stCxn id="6" idx="6"/>
            <a:endCxn id="12" idx="2"/>
          </p:cNvCxnSpPr>
          <p:nvPr/>
        </p:nvCxnSpPr>
        <p:spPr>
          <a:xfrm flipV="1">
            <a:off x="2629914" y="2069652"/>
            <a:ext cx="936889" cy="4455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1D019601-1549-4E8D-9023-75753EE97B85}"/>
              </a:ext>
            </a:extLst>
          </p:cNvPr>
          <p:cNvSpPr txBox="1"/>
          <p:nvPr/>
        </p:nvSpPr>
        <p:spPr>
          <a:xfrm>
            <a:off x="903361" y="2699912"/>
            <a:ext cx="33121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latin typeface="Avenir Next LT Pro" panose="020B0504020202020204" pitchFamily="34" charset="0"/>
              </a:rPr>
              <a:t>training su un corpus italiano estratto da </a:t>
            </a:r>
            <a:r>
              <a:rPr lang="it-IT" sz="1600" i="1" dirty="0" err="1">
                <a:latin typeface="Avenir Next LT Pro" panose="020B0504020202020204" pitchFamily="34" charset="0"/>
              </a:rPr>
              <a:t>WikiNer</a:t>
            </a:r>
            <a:endParaRPr lang="it-IT" sz="1600" i="1" dirty="0">
              <a:latin typeface="Avenir Next LT Pro" panose="020B0504020202020204" pitchFamily="34" charset="0"/>
            </a:endParaRPr>
          </a:p>
        </p:txBody>
      </p:sp>
      <p:sp>
        <p:nvSpPr>
          <p:cNvPr id="18" name="Ovale 17">
            <a:extLst>
              <a:ext uri="{FF2B5EF4-FFF2-40B4-BE49-F238E27FC236}">
                <a16:creationId xmlns:a16="http://schemas.microsoft.com/office/drawing/2014/main" id="{A21317A9-536C-464B-815B-9471FBACC825}"/>
              </a:ext>
            </a:extLst>
          </p:cNvPr>
          <p:cNvSpPr/>
          <p:nvPr/>
        </p:nvSpPr>
        <p:spPr>
          <a:xfrm>
            <a:off x="6355000" y="1684678"/>
            <a:ext cx="2010004" cy="752584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Avenir Next LT Pro" panose="020B0504020202020204" pitchFamily="34" charset="0"/>
              </a:rPr>
              <a:t>filtraggio</a:t>
            </a:r>
          </a:p>
        </p:txBody>
      </p:sp>
      <p:cxnSp>
        <p:nvCxnSpPr>
          <p:cNvPr id="21" name="Connettore 2 20">
            <a:extLst>
              <a:ext uri="{FF2B5EF4-FFF2-40B4-BE49-F238E27FC236}">
                <a16:creationId xmlns:a16="http://schemas.microsoft.com/office/drawing/2014/main" id="{E7490A24-7E3F-4F34-9C5D-11903CCCD93F}"/>
              </a:ext>
            </a:extLst>
          </p:cNvPr>
          <p:cNvCxnSpPr>
            <a:cxnSpLocks/>
            <a:stCxn id="12" idx="6"/>
            <a:endCxn id="18" idx="2"/>
          </p:cNvCxnSpPr>
          <p:nvPr/>
        </p:nvCxnSpPr>
        <p:spPr>
          <a:xfrm flipV="1">
            <a:off x="5576807" y="2060970"/>
            <a:ext cx="778193" cy="8682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Segno di addizione 27">
            <a:extLst>
              <a:ext uri="{FF2B5EF4-FFF2-40B4-BE49-F238E27FC236}">
                <a16:creationId xmlns:a16="http://schemas.microsoft.com/office/drawing/2014/main" id="{98378435-BD3F-441A-BBC4-EB5ABB4E10EC}"/>
              </a:ext>
            </a:extLst>
          </p:cNvPr>
          <p:cNvSpPr/>
          <p:nvPr/>
        </p:nvSpPr>
        <p:spPr>
          <a:xfrm>
            <a:off x="7253907" y="2524691"/>
            <a:ext cx="298388" cy="307295"/>
          </a:xfrm>
          <a:prstGeom prst="mathPlus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4C1121C0-1940-438E-8B6A-CA8122434297}"/>
              </a:ext>
            </a:extLst>
          </p:cNvPr>
          <p:cNvSpPr txBox="1"/>
          <p:nvPr/>
        </p:nvSpPr>
        <p:spPr>
          <a:xfrm>
            <a:off x="6905443" y="2858557"/>
            <a:ext cx="18186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latin typeface="Avenir Next LT Pro" panose="020B0504020202020204" pitchFamily="34" charset="0"/>
              </a:rPr>
              <a:t>dizionario</a:t>
            </a:r>
            <a:endParaRPr lang="it-IT" dirty="0">
              <a:latin typeface="Avenir Next LT Pro" panose="020B0504020202020204" pitchFamily="34" charset="0"/>
            </a:endParaRPr>
          </a:p>
        </p:txBody>
      </p:sp>
      <p:cxnSp>
        <p:nvCxnSpPr>
          <p:cNvPr id="32" name="Connettore 2 31">
            <a:extLst>
              <a:ext uri="{FF2B5EF4-FFF2-40B4-BE49-F238E27FC236}">
                <a16:creationId xmlns:a16="http://schemas.microsoft.com/office/drawing/2014/main" id="{B0795CB8-2081-4376-875F-7594BD2E0198}"/>
              </a:ext>
            </a:extLst>
          </p:cNvPr>
          <p:cNvCxnSpPr>
            <a:cxnSpLocks/>
          </p:cNvCxnSpPr>
          <p:nvPr/>
        </p:nvCxnSpPr>
        <p:spPr>
          <a:xfrm flipV="1">
            <a:off x="8126773" y="2459658"/>
            <a:ext cx="482600" cy="564860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ttore 2 33">
            <a:extLst>
              <a:ext uri="{FF2B5EF4-FFF2-40B4-BE49-F238E27FC236}">
                <a16:creationId xmlns:a16="http://schemas.microsoft.com/office/drawing/2014/main" id="{11EF9CDA-EE78-4C45-873E-2A18EE3EC6F4}"/>
              </a:ext>
            </a:extLst>
          </p:cNvPr>
          <p:cNvCxnSpPr>
            <a:cxnSpLocks/>
            <a:endCxn id="49" idx="1"/>
          </p:cNvCxnSpPr>
          <p:nvPr/>
        </p:nvCxnSpPr>
        <p:spPr>
          <a:xfrm flipV="1">
            <a:off x="8126773" y="2983041"/>
            <a:ext cx="476463" cy="41479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ttore 2 40">
            <a:extLst>
              <a:ext uri="{FF2B5EF4-FFF2-40B4-BE49-F238E27FC236}">
                <a16:creationId xmlns:a16="http://schemas.microsoft.com/office/drawing/2014/main" id="{608BE679-B010-417A-B92E-F8617FB80CA0}"/>
              </a:ext>
            </a:extLst>
          </p:cNvPr>
          <p:cNvCxnSpPr>
            <a:cxnSpLocks/>
            <a:endCxn id="50" idx="1"/>
          </p:cNvCxnSpPr>
          <p:nvPr/>
        </p:nvCxnSpPr>
        <p:spPr>
          <a:xfrm>
            <a:off x="8126773" y="3024517"/>
            <a:ext cx="503768" cy="357964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CasellaDiTesto 46">
            <a:extLst>
              <a:ext uri="{FF2B5EF4-FFF2-40B4-BE49-F238E27FC236}">
                <a16:creationId xmlns:a16="http://schemas.microsoft.com/office/drawing/2014/main" id="{05696FEF-D6A0-4ECD-BB90-4D3E57DB5330}"/>
              </a:ext>
            </a:extLst>
          </p:cNvPr>
          <p:cNvSpPr txBox="1"/>
          <p:nvPr/>
        </p:nvSpPr>
        <p:spPr>
          <a:xfrm>
            <a:off x="8630541" y="2205175"/>
            <a:ext cx="2859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latin typeface="Avenir Next LT Pro" panose="020B0504020202020204" pitchFamily="34" charset="0"/>
              </a:rPr>
              <a:t>deputati/ministri</a:t>
            </a:r>
          </a:p>
        </p:txBody>
      </p:sp>
      <p:sp>
        <p:nvSpPr>
          <p:cNvPr id="49" name="CasellaDiTesto 48">
            <a:extLst>
              <a:ext uri="{FF2B5EF4-FFF2-40B4-BE49-F238E27FC236}">
                <a16:creationId xmlns:a16="http://schemas.microsoft.com/office/drawing/2014/main" id="{C188C832-E4E2-434F-BC44-D811E4F3CDB3}"/>
              </a:ext>
            </a:extLst>
          </p:cNvPr>
          <p:cNvSpPr txBox="1"/>
          <p:nvPr/>
        </p:nvSpPr>
        <p:spPr>
          <a:xfrm>
            <a:off x="8603236" y="2813764"/>
            <a:ext cx="14977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latin typeface="Avenir Next LT Pro" panose="020B0504020202020204" pitchFamily="34" charset="0"/>
              </a:rPr>
              <a:t>attori/registi</a:t>
            </a:r>
          </a:p>
        </p:txBody>
      </p:sp>
      <p:sp>
        <p:nvSpPr>
          <p:cNvPr id="50" name="CasellaDiTesto 49">
            <a:extLst>
              <a:ext uri="{FF2B5EF4-FFF2-40B4-BE49-F238E27FC236}">
                <a16:creationId xmlns:a16="http://schemas.microsoft.com/office/drawing/2014/main" id="{D81EA075-9ED2-4E9C-9099-E6C2070CA15D}"/>
              </a:ext>
            </a:extLst>
          </p:cNvPr>
          <p:cNvSpPr txBox="1"/>
          <p:nvPr/>
        </p:nvSpPr>
        <p:spPr>
          <a:xfrm>
            <a:off x="8630541" y="3213204"/>
            <a:ext cx="11066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latin typeface="Avenir Next LT Pro" panose="020B0504020202020204" pitchFamily="34" charset="0"/>
              </a:rPr>
              <a:t>scrittori</a:t>
            </a:r>
          </a:p>
        </p:txBody>
      </p:sp>
      <p:pic>
        <p:nvPicPr>
          <p:cNvPr id="48" name="Picture 2" descr="Camera dei Deputati">
            <a:extLst>
              <a:ext uri="{FF2B5EF4-FFF2-40B4-BE49-F238E27FC236}">
                <a16:creationId xmlns:a16="http://schemas.microsoft.com/office/drawing/2014/main" id="{9186444F-B249-4AE8-9C42-6A0B412C81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3840" y="2011177"/>
            <a:ext cx="632502" cy="632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e bandiere della Repubblica">
            <a:extLst>
              <a:ext uri="{FF2B5EF4-FFF2-40B4-BE49-F238E27FC236}">
                <a16:creationId xmlns:a16="http://schemas.microsoft.com/office/drawing/2014/main" id="{70379CDB-9EC6-4A43-84FA-1BCA2017C8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8105" y="1965609"/>
            <a:ext cx="695825" cy="734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Logo Wikipedia - Vivi Acone!">
            <a:extLst>
              <a:ext uri="{FF2B5EF4-FFF2-40B4-BE49-F238E27FC236}">
                <a16:creationId xmlns:a16="http://schemas.microsoft.com/office/drawing/2014/main" id="{D3251C53-F1A8-4CCD-913A-4C58839198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4566" y="2757527"/>
            <a:ext cx="925218" cy="817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CasellaDiTesto 57">
            <a:extLst>
              <a:ext uri="{FF2B5EF4-FFF2-40B4-BE49-F238E27FC236}">
                <a16:creationId xmlns:a16="http://schemas.microsoft.com/office/drawing/2014/main" id="{4150C4F4-E542-4625-93B9-53D4DF5EBFD4}"/>
              </a:ext>
            </a:extLst>
          </p:cNvPr>
          <p:cNvSpPr txBox="1"/>
          <p:nvPr/>
        </p:nvSpPr>
        <p:spPr>
          <a:xfrm>
            <a:off x="497840" y="3750933"/>
            <a:ext cx="45170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u="sng" dirty="0">
                <a:latin typeface="Avenir Next LT Pro" panose="020B0504020202020204" pitchFamily="34" charset="0"/>
              </a:rPr>
              <a:t>Risultati ottenuti</a:t>
            </a:r>
            <a:endParaRPr lang="it-IT" sz="2000" dirty="0">
              <a:latin typeface="Avenir Next LT Pro" panose="020B0504020202020204" pitchFamily="34" charset="0"/>
            </a:endParaRPr>
          </a:p>
        </p:txBody>
      </p:sp>
      <p:sp>
        <p:nvSpPr>
          <p:cNvPr id="57" name="CasellaDiTesto 56">
            <a:extLst>
              <a:ext uri="{FF2B5EF4-FFF2-40B4-BE49-F238E27FC236}">
                <a16:creationId xmlns:a16="http://schemas.microsoft.com/office/drawing/2014/main" id="{07BEFF81-E516-433F-ACD4-4CC379B5D82A}"/>
              </a:ext>
            </a:extLst>
          </p:cNvPr>
          <p:cNvSpPr txBox="1"/>
          <p:nvPr/>
        </p:nvSpPr>
        <p:spPr>
          <a:xfrm>
            <a:off x="648714" y="4226560"/>
            <a:ext cx="33340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it-IT" dirty="0">
                <a:latin typeface="Avenir Next LT Pro" panose="020B0504020202020204" pitchFamily="34" charset="0"/>
              </a:rPr>
              <a:t>Nella top10 6 sono politici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it-IT" dirty="0">
              <a:latin typeface="Avenir Next LT Pro" panose="020B05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it-IT" dirty="0">
                <a:latin typeface="Avenir Next LT Pro" panose="020B0504020202020204" pitchFamily="34" charset="0"/>
              </a:rPr>
              <a:t>Citati attori famosi nella storia del cinema italiano</a:t>
            </a:r>
          </a:p>
        </p:txBody>
      </p:sp>
      <p:pic>
        <p:nvPicPr>
          <p:cNvPr id="1034" name="Picture 10" descr="Matteo Salvini - Wikipedia">
            <a:extLst>
              <a:ext uri="{FF2B5EF4-FFF2-40B4-BE49-F238E27FC236}">
                <a16:creationId xmlns:a16="http://schemas.microsoft.com/office/drawing/2014/main" id="{902ECA58-EDE4-43B6-84AE-9A2B7F0FCE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5014" y="4170076"/>
            <a:ext cx="956547" cy="1322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14" descr="FRASI DI ROBERTO BENIGNI | Le frasi più belle | Aforismi e Citazioni">
            <a:extLst>
              <a:ext uri="{FF2B5EF4-FFF2-40B4-BE49-F238E27FC236}">
                <a16:creationId xmlns:a16="http://schemas.microsoft.com/office/drawing/2014/main" id="{58F14DFD-4452-4863-BF6A-5C49E154AC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1272" y="4189112"/>
            <a:ext cx="970289" cy="1303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8" descr="Aperta la procedura di selezione per la formazione dell'OIV ...">
            <a:extLst>
              <a:ext uri="{FF2B5EF4-FFF2-40B4-BE49-F238E27FC236}">
                <a16:creationId xmlns:a16="http://schemas.microsoft.com/office/drawing/2014/main" id="{D9405DA0-2BEC-43E3-8C8F-48015E4980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111" y="2548661"/>
            <a:ext cx="642022" cy="646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Segnaposto numero diapositiva 7">
            <a:extLst>
              <a:ext uri="{FF2B5EF4-FFF2-40B4-BE49-F238E27FC236}">
                <a16:creationId xmlns:a16="http://schemas.microsoft.com/office/drawing/2014/main" id="{58C2AB6F-C0AB-4446-B04B-AF232FD0F1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22</a:t>
            </a:fld>
            <a:endParaRPr lang="en-US" dirty="0"/>
          </a:p>
        </p:txBody>
      </p:sp>
      <p:sp>
        <p:nvSpPr>
          <p:cNvPr id="36" name="Rettangolo 35">
            <a:extLst>
              <a:ext uri="{FF2B5EF4-FFF2-40B4-BE49-F238E27FC236}">
                <a16:creationId xmlns:a16="http://schemas.microsoft.com/office/drawing/2014/main" id="{0F2AEFD9-F1CE-40A0-B37A-AFB842CA3DCE}"/>
              </a:ext>
            </a:extLst>
          </p:cNvPr>
          <p:cNvSpPr/>
          <p:nvPr/>
        </p:nvSpPr>
        <p:spPr>
          <a:xfrm>
            <a:off x="0" y="6389489"/>
            <a:ext cx="12192000" cy="458986"/>
          </a:xfrm>
          <a:prstGeom prst="rect">
            <a:avLst/>
          </a:prstGeom>
          <a:gradFill flip="none" rotWithShape="1">
            <a:gsLst>
              <a:gs pos="0">
                <a:srgbClr val="FFC000">
                  <a:tint val="66000"/>
                  <a:satMod val="160000"/>
                </a:srgbClr>
              </a:gs>
              <a:gs pos="50000">
                <a:srgbClr val="FFC000">
                  <a:tint val="44500"/>
                  <a:satMod val="160000"/>
                </a:srgbClr>
              </a:gs>
              <a:gs pos="100000">
                <a:srgbClr val="FFC000">
                  <a:tint val="23500"/>
                  <a:satMod val="160000"/>
                </a:srgbClr>
              </a:gs>
            </a:gsLst>
            <a:lin ang="16200000" scaled="1"/>
            <a:tileRect/>
          </a:gra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9F7316C2-A7A2-4FA8-A0A5-28921FAD616F}"/>
              </a:ext>
            </a:extLst>
          </p:cNvPr>
          <p:cNvSpPr txBox="1"/>
          <p:nvPr/>
        </p:nvSpPr>
        <p:spPr>
          <a:xfrm>
            <a:off x="0" y="6459230"/>
            <a:ext cx="1219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dirty="0">
                <a:latin typeface="Avenir Next LT Pro" panose="020B0504020202020204" pitchFamily="34" charset="0"/>
              </a:rPr>
              <a:t>SMA - Università degli studi di Milano Bicocca – Anno accademico 2019-20</a:t>
            </a:r>
          </a:p>
        </p:txBody>
      </p:sp>
      <p:pic>
        <p:nvPicPr>
          <p:cNvPr id="38" name="Picture 2" descr="Home">
            <a:extLst>
              <a:ext uri="{FF2B5EF4-FFF2-40B4-BE49-F238E27FC236}">
                <a16:creationId xmlns:a16="http://schemas.microsoft.com/office/drawing/2014/main" id="{E51EB57C-EEE2-4B12-AC8D-9E7A10389F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63372" y="6399013"/>
            <a:ext cx="428628" cy="46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Segnaposto numero diapositiva 9">
            <a:extLst>
              <a:ext uri="{FF2B5EF4-FFF2-40B4-BE49-F238E27FC236}">
                <a16:creationId xmlns:a16="http://schemas.microsoft.com/office/drawing/2014/main" id="{3091F8EE-A253-4845-A88B-3F67A6A17ADA}"/>
              </a:ext>
            </a:extLst>
          </p:cNvPr>
          <p:cNvSpPr txBox="1">
            <a:spLocks/>
          </p:cNvSpPr>
          <p:nvPr/>
        </p:nvSpPr>
        <p:spPr>
          <a:xfrm>
            <a:off x="9029700" y="64496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15/ 16</a:t>
            </a:r>
          </a:p>
        </p:txBody>
      </p:sp>
      <p:pic>
        <p:nvPicPr>
          <p:cNvPr id="4" name="Immagine 3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D1E96F84-98C9-4975-B9D5-99DCD554F67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6309" y="3697280"/>
            <a:ext cx="2969826" cy="2650396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5C61A0C-A4EA-494B-8C50-0D781E7182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3026" y="4170076"/>
            <a:ext cx="956547" cy="1331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lberto Sordi | MYmovies">
            <a:extLst>
              <a:ext uri="{FF2B5EF4-FFF2-40B4-BE49-F238E27FC236}">
                <a16:creationId xmlns:a16="http://schemas.microsoft.com/office/drawing/2014/main" id="{26EDE745-26CE-4106-A6B7-954CCF4333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3026" y="4179661"/>
            <a:ext cx="970289" cy="1331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8386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00"/>
                            </p:stCondLst>
                            <p:childTnLst>
                              <p:par>
                                <p:cTn id="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000"/>
                            </p:stCondLst>
                            <p:childTnLst>
                              <p:par>
                                <p:cTn id="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500"/>
                            </p:stCondLst>
                            <p:childTnLst>
                              <p:par>
                                <p:cTn id="10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2" grpId="0" animBg="1"/>
      <p:bldP spid="13" grpId="0"/>
      <p:bldP spid="18" grpId="0" animBg="1"/>
      <p:bldP spid="28" grpId="0" animBg="1"/>
      <p:bldP spid="29" grpId="0"/>
      <p:bldP spid="47" grpId="0"/>
      <p:bldP spid="49" grpId="0"/>
      <p:bldP spid="50" grpId="0"/>
      <p:bldP spid="5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egnaposto numero diapositiva 7">
            <a:extLst>
              <a:ext uri="{FF2B5EF4-FFF2-40B4-BE49-F238E27FC236}">
                <a16:creationId xmlns:a16="http://schemas.microsoft.com/office/drawing/2014/main" id="{C0D838B3-66DA-466F-9C55-795E972EE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23</a:t>
            </a:fld>
            <a:endParaRPr lang="en-US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F7DC14D2-0010-480A-BFC0-CC7689F204A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17204" y="154568"/>
            <a:ext cx="10167937" cy="1179513"/>
          </a:xfrm>
        </p:spPr>
        <p:txBody>
          <a:bodyPr>
            <a:normAutofit/>
          </a:bodyPr>
          <a:lstStyle/>
          <a:p>
            <a:r>
              <a:rPr lang="it-IT" sz="4000" dirty="0">
                <a:latin typeface="Avenir Next LT Pro" panose="020B0504020202020204" pitchFamily="34" charset="0"/>
              </a:rPr>
              <a:t>Conclusioni – Sviluppi futuri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3018EEAD-AEAB-4A6A-9C2C-A542318FDB17}"/>
              </a:ext>
            </a:extLst>
          </p:cNvPr>
          <p:cNvSpPr txBox="1"/>
          <p:nvPr/>
        </p:nvSpPr>
        <p:spPr>
          <a:xfrm>
            <a:off x="558800" y="1288485"/>
            <a:ext cx="44500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u="sng" dirty="0" err="1">
                <a:latin typeface="Avenir Next LT Pro" panose="020B0504020202020204" pitchFamily="34" charset="0"/>
              </a:rPr>
              <a:t>Recap</a:t>
            </a:r>
            <a:endParaRPr lang="it-IT" sz="2000" u="sng" dirty="0">
              <a:latin typeface="Avenir Next LT Pro" panose="020B0504020202020204" pitchFamily="34" charset="0"/>
            </a:endParaRP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C308F27B-E28F-41E2-BAC0-AD0F832E048D}"/>
              </a:ext>
            </a:extLst>
          </p:cNvPr>
          <p:cNvSpPr/>
          <p:nvPr/>
        </p:nvSpPr>
        <p:spPr>
          <a:xfrm>
            <a:off x="558800" y="1671102"/>
            <a:ext cx="553720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arenR"/>
            </a:pPr>
            <a:r>
              <a:rPr lang="it-IT" dirty="0">
                <a:latin typeface="Avenir Next LT Pro" panose="020B0504020202020204" pitchFamily="34" charset="0"/>
              </a:rPr>
              <a:t>Estensione della rete sociale fino al 2 gennaio dopo trend decrescente</a:t>
            </a:r>
          </a:p>
          <a:p>
            <a:pPr marL="342900" indent="-342900">
              <a:buFont typeface="+mj-lt"/>
              <a:buAutoNum type="arabicParenR"/>
            </a:pPr>
            <a:endParaRPr lang="it-IT" dirty="0">
              <a:latin typeface="Avenir Next LT Pro" panose="020B0504020202020204" pitchFamily="34" charset="0"/>
            </a:endParaRPr>
          </a:p>
          <a:p>
            <a:pPr marL="342900" indent="-342900">
              <a:buFont typeface="+mj-lt"/>
              <a:buAutoNum type="arabicParenR"/>
            </a:pPr>
            <a:r>
              <a:rPr lang="it-IT" dirty="0">
                <a:latin typeface="Avenir Next LT Pro" panose="020B0504020202020204" pitchFamily="34" charset="0"/>
              </a:rPr>
              <a:t>Maggior parte gli hub sono giornalisti</a:t>
            </a:r>
          </a:p>
          <a:p>
            <a:pPr marL="342900" indent="-342900">
              <a:buFont typeface="+mj-lt"/>
              <a:buAutoNum type="arabicParenR"/>
            </a:pPr>
            <a:endParaRPr lang="it-IT" dirty="0">
              <a:latin typeface="Avenir Next LT Pro" panose="020B0504020202020204" pitchFamily="34" charset="0"/>
            </a:endParaRPr>
          </a:p>
          <a:p>
            <a:pPr marL="342900" indent="-342900">
              <a:buFont typeface="+mj-lt"/>
              <a:buAutoNum type="arabicParenR"/>
            </a:pPr>
            <a:r>
              <a:rPr lang="it-IT" dirty="0">
                <a:latin typeface="Avenir Next LT Pro" panose="020B0504020202020204" pitchFamily="34" charset="0"/>
              </a:rPr>
              <a:t>20 comunità suddivise in 8 categorie («notizie dal blog» e «comicità» </a:t>
            </a:r>
            <a:r>
              <a:rPr lang="it-IT" dirty="0" err="1">
                <a:latin typeface="Avenir Next LT Pro" panose="020B0504020202020204" pitchFamily="34" charset="0"/>
              </a:rPr>
              <a:t>cat</a:t>
            </a:r>
            <a:r>
              <a:rPr lang="it-IT" dirty="0">
                <a:latin typeface="Avenir Next LT Pro" panose="020B0504020202020204" pitchFamily="34" charset="0"/>
              </a:rPr>
              <a:t>. maggioritarie)</a:t>
            </a:r>
          </a:p>
          <a:p>
            <a:pPr marL="342900" indent="-342900">
              <a:buFont typeface="+mj-lt"/>
              <a:buAutoNum type="arabicParenR"/>
            </a:pPr>
            <a:endParaRPr lang="it-IT" dirty="0">
              <a:latin typeface="Avenir Next LT Pro" panose="020B0504020202020204" pitchFamily="34" charset="0"/>
            </a:endParaRPr>
          </a:p>
          <a:p>
            <a:pPr marL="342900" indent="-342900">
              <a:buFont typeface="+mj-lt"/>
              <a:buAutoNum type="arabicParenR"/>
            </a:pPr>
            <a:endParaRPr lang="it-IT" dirty="0">
              <a:latin typeface="Avenir Next LT Pro" panose="020B0504020202020204" pitchFamily="34" charset="0"/>
            </a:endParaRPr>
          </a:p>
          <a:p>
            <a:pPr marL="342900" indent="-342900">
              <a:buFont typeface="+mj-lt"/>
              <a:buAutoNum type="arabicParenR"/>
            </a:pPr>
            <a:endParaRPr lang="it-IT" dirty="0">
              <a:latin typeface="Avenir Next LT Pro" panose="020B0504020202020204" pitchFamily="34" charset="0"/>
            </a:endParaRPr>
          </a:p>
          <a:p>
            <a:pPr marL="342900" indent="-342900">
              <a:buFont typeface="+mj-lt"/>
              <a:buAutoNum type="arabicParenR"/>
            </a:pPr>
            <a:endParaRPr lang="it-IT" dirty="0">
              <a:latin typeface="Avenir Next LT Pro" panose="020B0504020202020204" pitchFamily="34" charset="0"/>
            </a:endParaRP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3187DA05-5E4F-4CF1-A0D7-AB2F15AD7EB4}"/>
              </a:ext>
            </a:extLst>
          </p:cNvPr>
          <p:cNvSpPr/>
          <p:nvPr/>
        </p:nvSpPr>
        <p:spPr>
          <a:xfrm>
            <a:off x="6177280" y="1812423"/>
            <a:ext cx="60960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arenR" startAt="4"/>
            </a:pPr>
            <a:r>
              <a:rPr lang="it-IT" dirty="0">
                <a:latin typeface="Avenir Next LT Pro" panose="020B0504020202020204" pitchFamily="34" charset="0"/>
              </a:rPr>
              <a:t>Aumentano sia i tweet positivi che negativi dopo l’uscita del film ma l’incremento più evidente è la polarità positiva</a:t>
            </a:r>
          </a:p>
          <a:p>
            <a:pPr marL="342900" indent="-342900">
              <a:buFont typeface="+mj-lt"/>
              <a:buAutoNum type="arabicParenR" startAt="4"/>
            </a:pPr>
            <a:endParaRPr lang="it-IT" dirty="0">
              <a:latin typeface="Avenir Next LT Pro" panose="020B0504020202020204" pitchFamily="34" charset="0"/>
            </a:endParaRPr>
          </a:p>
          <a:p>
            <a:pPr marL="342900" indent="-342900">
              <a:buFont typeface="+mj-lt"/>
              <a:buAutoNum type="arabicParenR" startAt="4"/>
            </a:pPr>
            <a:r>
              <a:rPr lang="it-IT" dirty="0">
                <a:latin typeface="Avenir Next LT Pro" panose="020B0504020202020204" pitchFamily="34" charset="0"/>
              </a:rPr>
              <a:t>I politici sono le persone più citate nei tweet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A9BD0368-51F4-4577-B091-88BE2F263212}"/>
              </a:ext>
            </a:extLst>
          </p:cNvPr>
          <p:cNvSpPr txBox="1"/>
          <p:nvPr/>
        </p:nvSpPr>
        <p:spPr>
          <a:xfrm>
            <a:off x="675640" y="4160351"/>
            <a:ext cx="422148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u="sng" dirty="0">
                <a:latin typeface="Avenir Next LT Pro" panose="020B0504020202020204" pitchFamily="34" charset="0"/>
              </a:rPr>
              <a:t>Sviluppi Futuri</a:t>
            </a:r>
          </a:p>
          <a:p>
            <a:endParaRPr lang="it-IT" u="sng" dirty="0">
              <a:latin typeface="Avenir Next LT Pro" panose="020B0504020202020204" pitchFamily="34" charset="0"/>
            </a:endParaRPr>
          </a:p>
          <a:p>
            <a:endParaRPr lang="it-IT" u="sng" dirty="0">
              <a:latin typeface="Avenir Next LT Pro" panose="020B05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dirty="0">
                <a:latin typeface="Avenir Next LT Pro" panose="020B0504020202020204" pitchFamily="34" charset="0"/>
              </a:rPr>
              <a:t>Operazioni di </a:t>
            </a:r>
            <a:r>
              <a:rPr lang="it-IT" dirty="0" err="1">
                <a:latin typeface="Avenir Next LT Pro" panose="020B0504020202020204" pitchFamily="34" charset="0"/>
              </a:rPr>
              <a:t>refine</a:t>
            </a:r>
            <a:r>
              <a:rPr lang="it-IT" dirty="0">
                <a:latin typeface="Avenir Next LT Pro" panose="020B0504020202020204" pitchFamily="34" charset="0"/>
              </a:rPr>
              <a:t> tecniche usate</a:t>
            </a:r>
          </a:p>
        </p:txBody>
      </p:sp>
      <p:cxnSp>
        <p:nvCxnSpPr>
          <p:cNvPr id="16" name="Connettore 2 15">
            <a:extLst>
              <a:ext uri="{FF2B5EF4-FFF2-40B4-BE49-F238E27FC236}">
                <a16:creationId xmlns:a16="http://schemas.microsoft.com/office/drawing/2014/main" id="{B8F6A9FC-EB68-410A-BDBF-F38F9010FE7E}"/>
              </a:ext>
            </a:extLst>
          </p:cNvPr>
          <p:cNvCxnSpPr>
            <a:cxnSpLocks/>
          </p:cNvCxnSpPr>
          <p:nvPr/>
        </p:nvCxnSpPr>
        <p:spPr>
          <a:xfrm flipV="1">
            <a:off x="4775200" y="4760515"/>
            <a:ext cx="1056640" cy="341492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E9962543-30AD-43F4-9A11-7DA741A61A3B}"/>
              </a:ext>
            </a:extLst>
          </p:cNvPr>
          <p:cNvCxnSpPr>
            <a:cxnSpLocks/>
            <a:endCxn id="25" idx="1"/>
          </p:cNvCxnSpPr>
          <p:nvPr/>
        </p:nvCxnSpPr>
        <p:spPr>
          <a:xfrm>
            <a:off x="4775200" y="5273040"/>
            <a:ext cx="1056640" cy="364480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B79AD1E5-9845-44B9-AAF6-13D0C7CA077C}"/>
              </a:ext>
            </a:extLst>
          </p:cNvPr>
          <p:cNvSpPr txBox="1"/>
          <p:nvPr/>
        </p:nvSpPr>
        <p:spPr>
          <a:xfrm>
            <a:off x="5831840" y="4586758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Avenir Next LT Pro" panose="020B0504020202020204" pitchFamily="34" charset="0"/>
              </a:rPr>
              <a:t>NER</a:t>
            </a: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858F6D7D-DB40-4FB6-9117-1AAD997973B7}"/>
              </a:ext>
            </a:extLst>
          </p:cNvPr>
          <p:cNvSpPr txBox="1"/>
          <p:nvPr/>
        </p:nvSpPr>
        <p:spPr>
          <a:xfrm>
            <a:off x="5831840" y="5452854"/>
            <a:ext cx="2245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Avenir Next LT Pro" panose="020B0504020202020204" pitchFamily="34" charset="0"/>
              </a:rPr>
              <a:t>Sentiment Analysis</a:t>
            </a:r>
          </a:p>
        </p:txBody>
      </p:sp>
      <p:pic>
        <p:nvPicPr>
          <p:cNvPr id="2050" name="Picture 2" descr="Reti neurali">
            <a:extLst>
              <a:ext uri="{FF2B5EF4-FFF2-40B4-BE49-F238E27FC236}">
                <a16:creationId xmlns:a16="http://schemas.microsoft.com/office/drawing/2014/main" id="{3EADA7B5-08B7-4C53-8F5A-6190D2A5AC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1440" y="4151918"/>
            <a:ext cx="1310640" cy="1299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Difference Between Objective and Subjective (with Comparison Chart ...">
            <a:extLst>
              <a:ext uri="{FF2B5EF4-FFF2-40B4-BE49-F238E27FC236}">
                <a16:creationId xmlns:a16="http://schemas.microsoft.com/office/drawing/2014/main" id="{CF27CEDA-C7B3-4DF6-9C90-B51F5EDCFB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9120" y="5012860"/>
            <a:ext cx="1971040" cy="965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Segnaposto numero diapositiva 7">
            <a:extLst>
              <a:ext uri="{FF2B5EF4-FFF2-40B4-BE49-F238E27FC236}">
                <a16:creationId xmlns:a16="http://schemas.microsoft.com/office/drawing/2014/main" id="{ACE25023-9781-4E72-8785-88848FAA9C05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2DC25EE-239B-4C5F-AAD1-255A7D5F1EE2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21" name="Rettangolo 20">
            <a:extLst>
              <a:ext uri="{FF2B5EF4-FFF2-40B4-BE49-F238E27FC236}">
                <a16:creationId xmlns:a16="http://schemas.microsoft.com/office/drawing/2014/main" id="{EA0F2536-27A4-4136-A946-C860BB248243}"/>
              </a:ext>
            </a:extLst>
          </p:cNvPr>
          <p:cNvSpPr/>
          <p:nvPr/>
        </p:nvSpPr>
        <p:spPr>
          <a:xfrm>
            <a:off x="0" y="6399014"/>
            <a:ext cx="12192000" cy="458986"/>
          </a:xfrm>
          <a:prstGeom prst="rect">
            <a:avLst/>
          </a:prstGeom>
          <a:gradFill flip="none" rotWithShape="1">
            <a:gsLst>
              <a:gs pos="0">
                <a:srgbClr val="FFC000">
                  <a:tint val="66000"/>
                  <a:satMod val="160000"/>
                </a:srgbClr>
              </a:gs>
              <a:gs pos="50000">
                <a:srgbClr val="FFC000">
                  <a:tint val="44500"/>
                  <a:satMod val="160000"/>
                </a:srgbClr>
              </a:gs>
              <a:gs pos="100000">
                <a:srgbClr val="FFC000">
                  <a:tint val="23500"/>
                  <a:satMod val="160000"/>
                </a:srgbClr>
              </a:gs>
            </a:gsLst>
            <a:lin ang="16200000" scaled="1"/>
            <a:tileRect/>
          </a:gra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E49000B4-A21D-4E02-A9C9-2D567718FD12}"/>
              </a:ext>
            </a:extLst>
          </p:cNvPr>
          <p:cNvSpPr txBox="1"/>
          <p:nvPr/>
        </p:nvSpPr>
        <p:spPr>
          <a:xfrm>
            <a:off x="0" y="6459230"/>
            <a:ext cx="1219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dirty="0">
                <a:latin typeface="Avenir Next LT Pro" panose="020B0504020202020204" pitchFamily="34" charset="0"/>
              </a:rPr>
              <a:t>SMA - Università degli studi di Milano Bicocca – Anno accademico 2019-20</a:t>
            </a:r>
          </a:p>
        </p:txBody>
      </p:sp>
      <p:pic>
        <p:nvPicPr>
          <p:cNvPr id="24" name="Picture 2" descr="Home">
            <a:extLst>
              <a:ext uri="{FF2B5EF4-FFF2-40B4-BE49-F238E27FC236}">
                <a16:creationId xmlns:a16="http://schemas.microsoft.com/office/drawing/2014/main" id="{651D24B0-B3AB-4A40-A94A-045CADFE5A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63372" y="6399013"/>
            <a:ext cx="428628" cy="46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Segnaposto numero diapositiva 9">
            <a:extLst>
              <a:ext uri="{FF2B5EF4-FFF2-40B4-BE49-F238E27FC236}">
                <a16:creationId xmlns:a16="http://schemas.microsoft.com/office/drawing/2014/main" id="{739544CA-8264-44CB-8ABA-3289BF33C604}"/>
              </a:ext>
            </a:extLst>
          </p:cNvPr>
          <p:cNvSpPr txBox="1">
            <a:spLocks/>
          </p:cNvSpPr>
          <p:nvPr/>
        </p:nvSpPr>
        <p:spPr>
          <a:xfrm>
            <a:off x="9020172" y="643265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16/16</a:t>
            </a:r>
          </a:p>
        </p:txBody>
      </p:sp>
    </p:spTree>
    <p:extLst>
      <p:ext uri="{BB962C8B-B14F-4D97-AF65-F5344CB8AC3E}">
        <p14:creationId xmlns:p14="http://schemas.microsoft.com/office/powerpoint/2010/main" val="816964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584DBF2B-4D8C-44CA-AA17-FA6A6CFA4A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24</a:t>
            </a:fld>
            <a:endParaRPr lang="en-US"/>
          </a:p>
        </p:txBody>
      </p:sp>
      <p:pic>
        <p:nvPicPr>
          <p:cNvPr id="4098" name="Picture 2" descr="Checco Zalone torna con 'Tolo tolo': &quot;Speriamo di riempire le sale ...">
            <a:extLst>
              <a:ext uri="{FF2B5EF4-FFF2-40B4-BE49-F238E27FC236}">
                <a16:creationId xmlns:a16="http://schemas.microsoft.com/office/drawing/2014/main" id="{94F4B3F4-D31E-4D97-B110-C3046D9649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tangolo 3">
            <a:extLst>
              <a:ext uri="{FF2B5EF4-FFF2-40B4-BE49-F238E27FC236}">
                <a16:creationId xmlns:a16="http://schemas.microsoft.com/office/drawing/2014/main" id="{E63F6D6F-F85B-49F1-AF45-BA9C6F703AD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E9ACD5D0-A8A1-44B3-9E52-38C71894CA45}"/>
              </a:ext>
            </a:extLst>
          </p:cNvPr>
          <p:cNvSpPr txBox="1"/>
          <p:nvPr/>
        </p:nvSpPr>
        <p:spPr>
          <a:xfrm>
            <a:off x="447190" y="2285990"/>
            <a:ext cx="1200822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8800" dirty="0">
                <a:solidFill>
                  <a:schemeClr val="accent1">
                    <a:lumMod val="50000"/>
                  </a:schemeClr>
                </a:solidFill>
                <a:latin typeface="Avenir Next LT Pro" panose="020B0504020202020204" pitchFamily="34" charset="0"/>
              </a:rPr>
              <a:t>Grazie per l’attenzione</a:t>
            </a:r>
          </a:p>
        </p:txBody>
      </p:sp>
    </p:spTree>
    <p:extLst>
      <p:ext uri="{BB962C8B-B14F-4D97-AF65-F5344CB8AC3E}">
        <p14:creationId xmlns:p14="http://schemas.microsoft.com/office/powerpoint/2010/main" val="38031996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7DC14D2-0010-480A-BFC0-CC7689F204A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17204" y="154568"/>
            <a:ext cx="10167937" cy="1179513"/>
          </a:xfrm>
        </p:spPr>
        <p:txBody>
          <a:bodyPr>
            <a:normAutofit/>
          </a:bodyPr>
          <a:lstStyle/>
          <a:p>
            <a:r>
              <a:rPr lang="it-IT" sz="4000" dirty="0">
                <a:latin typeface="Avenir Next LT Pro" panose="020B0504020202020204" pitchFamily="34" charset="0"/>
              </a:rPr>
              <a:t>Caso di studio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52AD316B-DC29-40DF-A14A-B81D415EC063}"/>
              </a:ext>
            </a:extLst>
          </p:cNvPr>
          <p:cNvSpPr txBox="1"/>
          <p:nvPr/>
        </p:nvSpPr>
        <p:spPr>
          <a:xfrm>
            <a:off x="514904" y="1376745"/>
            <a:ext cx="73950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latin typeface="Avenir Next LT Pro" panose="020B0504020202020204" pitchFamily="34" charset="0"/>
              </a:rPr>
              <a:t>Analisi tweet pubblicati dal 27/12/19 al 8/01/20 riguardanti il film (13 giorni di monitoraggio)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>
              <a:latin typeface="Avenir Next LT Pro" panose="020B05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28E3714C-9BD9-472A-8327-C219D0E38928}"/>
              </a:ext>
            </a:extLst>
          </p:cNvPr>
          <p:cNvSpPr txBox="1"/>
          <p:nvPr/>
        </p:nvSpPr>
        <p:spPr>
          <a:xfrm>
            <a:off x="585925" y="2632890"/>
            <a:ext cx="7137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u="sng" dirty="0">
                <a:latin typeface="Avenir Next LT Pro" panose="020B0504020202020204" pitchFamily="34" charset="0"/>
              </a:rPr>
              <a:t>Domande di ricerca: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0680161A-7E88-4F79-99EB-E86F9B7D1223}"/>
              </a:ext>
            </a:extLst>
          </p:cNvPr>
          <p:cNvSpPr txBox="1"/>
          <p:nvPr/>
        </p:nvSpPr>
        <p:spPr>
          <a:xfrm>
            <a:off x="736847" y="3169328"/>
            <a:ext cx="642743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arenR"/>
            </a:pPr>
            <a:r>
              <a:rPr lang="it-IT" dirty="0">
                <a:latin typeface="Avenir Next LT Pro" panose="020B0504020202020204" pitchFamily="34" charset="0"/>
              </a:rPr>
              <a:t>Come evolve la rete sociale attorno al film nel tempo?</a:t>
            </a:r>
          </a:p>
          <a:p>
            <a:pPr marL="342900" indent="-342900">
              <a:buFont typeface="+mj-lt"/>
              <a:buAutoNum type="arabicParenR"/>
            </a:pPr>
            <a:endParaRPr lang="it-IT" dirty="0">
              <a:latin typeface="Avenir Next LT Pro" panose="020B0504020202020204" pitchFamily="34" charset="0"/>
            </a:endParaRPr>
          </a:p>
          <a:p>
            <a:pPr marL="342900" indent="-342900">
              <a:buFont typeface="+mj-lt"/>
              <a:buAutoNum type="arabicParenR"/>
            </a:pPr>
            <a:r>
              <a:rPr lang="it-IT" dirty="0">
                <a:latin typeface="Avenir Next LT Pro" panose="020B0504020202020204" pitchFamily="34" charset="0"/>
              </a:rPr>
              <a:t>Si distinguono utenti più rilevanti all’interno della rete?</a:t>
            </a:r>
          </a:p>
          <a:p>
            <a:pPr marL="342900" indent="-342900">
              <a:buFont typeface="+mj-lt"/>
              <a:buAutoNum type="arabicParenR"/>
            </a:pPr>
            <a:endParaRPr lang="it-IT" dirty="0">
              <a:latin typeface="Avenir Next LT Pro" panose="020B0504020202020204" pitchFamily="34" charset="0"/>
            </a:endParaRPr>
          </a:p>
          <a:p>
            <a:pPr marL="342900" indent="-342900">
              <a:buFont typeface="+mj-lt"/>
              <a:buAutoNum type="arabicParenR"/>
            </a:pPr>
            <a:r>
              <a:rPr lang="it-IT" dirty="0">
                <a:latin typeface="Avenir Next LT Pro" panose="020B0504020202020204" pitchFamily="34" charset="0"/>
              </a:rPr>
              <a:t>Quali e quante sono le comunità presenti nella rete sociale?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9D430834-ABFD-4EBC-A7FE-11ADAE673D17}"/>
              </a:ext>
            </a:extLst>
          </p:cNvPr>
          <p:cNvSpPr txBox="1"/>
          <p:nvPr/>
        </p:nvSpPr>
        <p:spPr>
          <a:xfrm>
            <a:off x="7164281" y="2893837"/>
            <a:ext cx="466965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arenR"/>
            </a:pPr>
            <a:endParaRPr lang="it-IT" dirty="0">
              <a:latin typeface="Avenir Next LT Pro" panose="020B0504020202020204" pitchFamily="34" charset="0"/>
            </a:endParaRPr>
          </a:p>
          <a:p>
            <a:pPr marL="342900" indent="-342900">
              <a:buFont typeface="+mj-lt"/>
              <a:buAutoNum type="arabicParenR" startAt="4"/>
            </a:pPr>
            <a:r>
              <a:rPr lang="it-IT" dirty="0">
                <a:latin typeface="Avenir Next LT Pro" panose="020B0504020202020204" pitchFamily="34" charset="0"/>
              </a:rPr>
              <a:t>Come cambia il sentiment degli utenti riguardo al film prima e dopo la sua uscita?</a:t>
            </a:r>
          </a:p>
          <a:p>
            <a:pPr marL="342900" indent="-342900">
              <a:buFont typeface="+mj-lt"/>
              <a:buAutoNum type="arabicParenR" startAt="4"/>
            </a:pPr>
            <a:endParaRPr lang="it-IT" dirty="0">
              <a:latin typeface="Avenir Next LT Pro" panose="020B0504020202020204" pitchFamily="34" charset="0"/>
            </a:endParaRPr>
          </a:p>
          <a:p>
            <a:pPr marL="342900" indent="-342900">
              <a:buFont typeface="+mj-lt"/>
              <a:buAutoNum type="arabicParenR" startAt="4"/>
            </a:pPr>
            <a:r>
              <a:rPr lang="it-IT" dirty="0">
                <a:latin typeface="Avenir Next LT Pro" panose="020B0504020202020204" pitchFamily="34" charset="0"/>
              </a:rPr>
              <a:t>Esistono dei personaggi famosi italiani maggiormente citati nei tweet?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>
              <a:latin typeface="Avenir Next LT Pro" panose="020B0504020202020204" pitchFamily="34" charset="0"/>
            </a:endParaRPr>
          </a:p>
        </p:txBody>
      </p:sp>
      <p:sp>
        <p:nvSpPr>
          <p:cNvPr id="13" name="Segnaposto numero diapositiva 7">
            <a:extLst>
              <a:ext uri="{FF2B5EF4-FFF2-40B4-BE49-F238E27FC236}">
                <a16:creationId xmlns:a16="http://schemas.microsoft.com/office/drawing/2014/main" id="{248F09FE-F557-49BD-8F4E-3053C9CD6D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3</a:t>
            </a:fld>
            <a:endParaRPr lang="en-US" dirty="0"/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1D31B3EB-29A4-48AE-8776-21196F9BC3E5}"/>
              </a:ext>
            </a:extLst>
          </p:cNvPr>
          <p:cNvSpPr/>
          <p:nvPr/>
        </p:nvSpPr>
        <p:spPr>
          <a:xfrm>
            <a:off x="0" y="6399014"/>
            <a:ext cx="12192000" cy="458986"/>
          </a:xfrm>
          <a:prstGeom prst="rect">
            <a:avLst/>
          </a:prstGeom>
          <a:gradFill flip="none" rotWithShape="1">
            <a:gsLst>
              <a:gs pos="0">
                <a:srgbClr val="FFC000">
                  <a:tint val="66000"/>
                  <a:satMod val="160000"/>
                </a:srgbClr>
              </a:gs>
              <a:gs pos="50000">
                <a:srgbClr val="FFC000">
                  <a:tint val="44500"/>
                  <a:satMod val="160000"/>
                </a:srgbClr>
              </a:gs>
              <a:gs pos="100000">
                <a:srgbClr val="FFC000">
                  <a:tint val="23500"/>
                  <a:satMod val="160000"/>
                </a:srgbClr>
              </a:gs>
            </a:gsLst>
            <a:lin ang="16200000" scaled="1"/>
            <a:tileRect/>
          </a:gra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0181205E-B46A-4DE5-A443-77BF4235BD62}"/>
              </a:ext>
            </a:extLst>
          </p:cNvPr>
          <p:cNvSpPr txBox="1"/>
          <p:nvPr/>
        </p:nvSpPr>
        <p:spPr>
          <a:xfrm>
            <a:off x="0" y="6459230"/>
            <a:ext cx="1219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dirty="0">
                <a:latin typeface="Avenir Next LT Pro" panose="020B0504020202020204" pitchFamily="34" charset="0"/>
              </a:rPr>
              <a:t>SMA - Università degli studi di Milano Bicocca – Anno accademico 2019-20</a:t>
            </a:r>
          </a:p>
        </p:txBody>
      </p:sp>
      <p:pic>
        <p:nvPicPr>
          <p:cNvPr id="16" name="Picture 2" descr="Home">
            <a:extLst>
              <a:ext uri="{FF2B5EF4-FFF2-40B4-BE49-F238E27FC236}">
                <a16:creationId xmlns:a16="http://schemas.microsoft.com/office/drawing/2014/main" id="{97970D90-41AC-491F-84F8-296F6BCF28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63372" y="6399013"/>
            <a:ext cx="428628" cy="46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Segnaposto numero diapositiva 9">
            <a:extLst>
              <a:ext uri="{FF2B5EF4-FFF2-40B4-BE49-F238E27FC236}">
                <a16:creationId xmlns:a16="http://schemas.microsoft.com/office/drawing/2014/main" id="{665547DF-1D27-4BC1-A0A5-54BD3393A435}"/>
              </a:ext>
            </a:extLst>
          </p:cNvPr>
          <p:cNvSpPr txBox="1">
            <a:spLocks/>
          </p:cNvSpPr>
          <p:nvPr/>
        </p:nvSpPr>
        <p:spPr>
          <a:xfrm>
            <a:off x="9029700" y="64496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2/ 16</a:t>
            </a:r>
          </a:p>
        </p:txBody>
      </p:sp>
    </p:spTree>
    <p:extLst>
      <p:ext uri="{BB962C8B-B14F-4D97-AF65-F5344CB8AC3E}">
        <p14:creationId xmlns:p14="http://schemas.microsoft.com/office/powerpoint/2010/main" val="2062015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3" grpId="0"/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2F18E540-D606-43B3-AA8F-AD636FAE7B9E}"/>
              </a:ext>
            </a:extLst>
          </p:cNvPr>
          <p:cNvSpPr txBox="1">
            <a:spLocks/>
          </p:cNvSpPr>
          <p:nvPr/>
        </p:nvSpPr>
        <p:spPr>
          <a:xfrm>
            <a:off x="414291" y="1416380"/>
            <a:ext cx="9388876" cy="7877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800" dirty="0">
                <a:latin typeface="Avenir Next LT Pro" panose="020B0504020202020204" pitchFamily="34" charset="0"/>
              </a:rPr>
              <a:t>Dati raccolti in </a:t>
            </a:r>
            <a:r>
              <a:rPr lang="it-IT" sz="1800" i="1" dirty="0">
                <a:latin typeface="Avenir Next LT Pro" panose="020B0504020202020204" pitchFamily="34" charset="0"/>
              </a:rPr>
              <a:t>batch </a:t>
            </a:r>
            <a:r>
              <a:rPr lang="it-IT" sz="1800" dirty="0">
                <a:latin typeface="Avenir Next LT Pro" panose="020B0504020202020204" pitchFamily="34" charset="0"/>
              </a:rPr>
              <a:t>utilizzando API di Twitter.</a:t>
            </a:r>
          </a:p>
          <a:p>
            <a:r>
              <a:rPr lang="it-IT" sz="1800" dirty="0">
                <a:latin typeface="Avenir Next LT Pro" panose="020B0504020202020204" pitchFamily="34" charset="0"/>
              </a:rPr>
              <a:t>Hashtag considerati</a:t>
            </a:r>
          </a:p>
        </p:txBody>
      </p:sp>
      <p:sp>
        <p:nvSpPr>
          <p:cNvPr id="5" name="Segnaposto numero diapositiva 7">
            <a:extLst>
              <a:ext uri="{FF2B5EF4-FFF2-40B4-BE49-F238E27FC236}">
                <a16:creationId xmlns:a16="http://schemas.microsoft.com/office/drawing/2014/main" id="{7BE7B3F9-D27F-4FD9-9BF1-1D40FC2C5F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4</a:t>
            </a:fld>
            <a:endParaRPr lang="en-US" dirty="0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1816E7D2-E5B0-4FA0-B9B0-00604B76AEF7}"/>
              </a:ext>
            </a:extLst>
          </p:cNvPr>
          <p:cNvSpPr/>
          <p:nvPr/>
        </p:nvSpPr>
        <p:spPr>
          <a:xfrm>
            <a:off x="0" y="6399014"/>
            <a:ext cx="12192000" cy="458986"/>
          </a:xfrm>
          <a:prstGeom prst="rect">
            <a:avLst/>
          </a:prstGeom>
          <a:gradFill flip="none" rotWithShape="1">
            <a:gsLst>
              <a:gs pos="0">
                <a:srgbClr val="FFC000">
                  <a:tint val="66000"/>
                  <a:satMod val="160000"/>
                </a:srgbClr>
              </a:gs>
              <a:gs pos="50000">
                <a:srgbClr val="FFC000">
                  <a:tint val="44500"/>
                  <a:satMod val="160000"/>
                </a:srgbClr>
              </a:gs>
              <a:gs pos="100000">
                <a:srgbClr val="FFC000">
                  <a:tint val="23500"/>
                  <a:satMod val="160000"/>
                </a:srgbClr>
              </a:gs>
            </a:gsLst>
            <a:lin ang="16200000" scaled="1"/>
            <a:tileRect/>
          </a:gra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9F5C6F73-812A-4E1E-86EB-AABBAAE9E8B5}"/>
              </a:ext>
            </a:extLst>
          </p:cNvPr>
          <p:cNvSpPr txBox="1"/>
          <p:nvPr/>
        </p:nvSpPr>
        <p:spPr>
          <a:xfrm>
            <a:off x="0" y="6459230"/>
            <a:ext cx="1219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dirty="0">
                <a:latin typeface="Avenir Next LT Pro" panose="020B0504020202020204" pitchFamily="34" charset="0"/>
              </a:rPr>
              <a:t>SMA - Università degli studi di Milano Bicocca – Anno accademico 2019-20</a:t>
            </a:r>
          </a:p>
        </p:txBody>
      </p:sp>
      <p:pic>
        <p:nvPicPr>
          <p:cNvPr id="8" name="Picture 2" descr="Home">
            <a:extLst>
              <a:ext uri="{FF2B5EF4-FFF2-40B4-BE49-F238E27FC236}">
                <a16:creationId xmlns:a16="http://schemas.microsoft.com/office/drawing/2014/main" id="{CDF48193-F46B-43C4-A006-9A23A38E1D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63372" y="6399013"/>
            <a:ext cx="428628" cy="46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olo 1">
            <a:extLst>
              <a:ext uri="{FF2B5EF4-FFF2-40B4-BE49-F238E27FC236}">
                <a16:creationId xmlns:a16="http://schemas.microsoft.com/office/drawing/2014/main" id="{AA0C7306-966B-4F02-9C17-54DF7337E86F}"/>
              </a:ext>
            </a:extLst>
          </p:cNvPr>
          <p:cNvSpPr txBox="1">
            <a:spLocks/>
          </p:cNvSpPr>
          <p:nvPr/>
        </p:nvSpPr>
        <p:spPr>
          <a:xfrm>
            <a:off x="417204" y="154568"/>
            <a:ext cx="10167937" cy="11795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4000" dirty="0">
                <a:latin typeface="Avenir Next LT Pro" panose="020B0504020202020204" pitchFamily="34" charset="0"/>
              </a:rPr>
              <a:t>Dati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5582A7FF-7029-4B15-AB51-0F9302DD9105}"/>
              </a:ext>
            </a:extLst>
          </p:cNvPr>
          <p:cNvSpPr txBox="1"/>
          <p:nvPr/>
        </p:nvSpPr>
        <p:spPr>
          <a:xfrm>
            <a:off x="414291" y="2687565"/>
            <a:ext cx="603089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latin typeface="Avenir Next LT Pro" panose="020B0504020202020204" pitchFamily="34" charset="0"/>
              </a:rPr>
              <a:t>Di ogni tweet sono stati scaricati:</a:t>
            </a:r>
          </a:p>
          <a:p>
            <a:endParaRPr lang="it-IT" dirty="0">
              <a:latin typeface="Avenir Next LT Pro" panose="020B0504020202020204" pitchFamily="34" charset="0"/>
            </a:endParaRPr>
          </a:p>
          <a:p>
            <a:pPr marL="800100" lvl="1" indent="-342900">
              <a:lnSpc>
                <a:spcPct val="150000"/>
              </a:lnSpc>
              <a:buFont typeface="+mj-lt"/>
              <a:buAutoNum type="arabicParenR"/>
            </a:pPr>
            <a:r>
              <a:rPr lang="it-IT" i="1" dirty="0" err="1">
                <a:latin typeface="Avenir Next LT Pro" panose="020B0504020202020204" pitchFamily="34" charset="0"/>
              </a:rPr>
              <a:t>id_tweet</a:t>
            </a:r>
            <a:r>
              <a:rPr lang="it-IT" dirty="0">
                <a:latin typeface="Avenir Next LT Pro" panose="020B0504020202020204" pitchFamily="34" charset="0"/>
              </a:rPr>
              <a:t>: id del tweet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arenR"/>
            </a:pPr>
            <a:r>
              <a:rPr lang="it-IT" i="1" dirty="0" err="1">
                <a:latin typeface="Avenir Next LT Pro" panose="020B0504020202020204" pitchFamily="34" charset="0"/>
              </a:rPr>
              <a:t>time_tweet</a:t>
            </a:r>
            <a:r>
              <a:rPr lang="it-IT" i="1" dirty="0">
                <a:latin typeface="Avenir Next LT Pro" panose="020B0504020202020204" pitchFamily="34" charset="0"/>
              </a:rPr>
              <a:t>: </a:t>
            </a:r>
            <a:r>
              <a:rPr lang="it-IT" dirty="0">
                <a:latin typeface="Avenir Next LT Pro" panose="020B0504020202020204" pitchFamily="34" charset="0"/>
              </a:rPr>
              <a:t>ora pubblicazione tweet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arenR"/>
            </a:pPr>
            <a:r>
              <a:rPr lang="it-IT" i="1" dirty="0" err="1">
                <a:latin typeface="Avenir Next LT Pro" panose="020B0504020202020204" pitchFamily="34" charset="0"/>
              </a:rPr>
              <a:t>date_tweet</a:t>
            </a:r>
            <a:r>
              <a:rPr lang="it-IT" i="1" dirty="0">
                <a:latin typeface="Avenir Next LT Pro" panose="020B0504020202020204" pitchFamily="34" charset="0"/>
              </a:rPr>
              <a:t>: </a:t>
            </a:r>
            <a:r>
              <a:rPr lang="it-IT" dirty="0">
                <a:latin typeface="Avenir Next LT Pro" panose="020B0504020202020204" pitchFamily="34" charset="0"/>
              </a:rPr>
              <a:t>data pubblicazione tweet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arenR"/>
            </a:pPr>
            <a:r>
              <a:rPr lang="it-IT" i="1" dirty="0" err="1">
                <a:latin typeface="Avenir Next LT Pro" panose="020B0504020202020204" pitchFamily="34" charset="0"/>
              </a:rPr>
              <a:t>retweet_count</a:t>
            </a:r>
            <a:r>
              <a:rPr lang="it-IT" dirty="0">
                <a:latin typeface="Avenir Next LT Pro" panose="020B0504020202020204" pitchFamily="34" charset="0"/>
              </a:rPr>
              <a:t>: numero di retweet del post</a:t>
            </a:r>
          </a:p>
          <a:p>
            <a:pPr marL="800100" lvl="1" indent="-342900">
              <a:buFont typeface="+mj-lt"/>
              <a:buAutoNum type="arabicParenR"/>
            </a:pPr>
            <a:r>
              <a:rPr lang="it-IT" i="1" dirty="0" err="1">
                <a:latin typeface="Avenir Next LT Pro" panose="020B0504020202020204" pitchFamily="34" charset="0"/>
              </a:rPr>
              <a:t>user_screen_nam</a:t>
            </a:r>
            <a:r>
              <a:rPr lang="it-IT" dirty="0" err="1">
                <a:latin typeface="Avenir Next LT Pro" panose="020B0504020202020204" pitchFamily="34" charset="0"/>
              </a:rPr>
              <a:t>e</a:t>
            </a:r>
            <a:r>
              <a:rPr lang="it-IT" dirty="0">
                <a:latin typeface="Avenir Next LT Pro" panose="020B0504020202020204" pitchFamily="34" charset="0"/>
              </a:rPr>
              <a:t>: nome utente che ha pubblicato il tweet </a:t>
            </a:r>
          </a:p>
          <a:p>
            <a:endParaRPr lang="it-IT" dirty="0">
              <a:latin typeface="Avenir Next LT Pro" panose="020B0504020202020204" pitchFamily="34" charset="0"/>
            </a:endParaRPr>
          </a:p>
        </p:txBody>
      </p: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5E7513C9-33E8-402B-A9FD-9288E9122D75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2834640" y="1878489"/>
            <a:ext cx="1062656" cy="795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9979EC64-C69D-429D-AA78-ADE7C4D81D3A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2834640" y="1958012"/>
            <a:ext cx="1062656" cy="3324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516B6714-23EF-4B4F-8AA8-1102E0EDA667}"/>
              </a:ext>
            </a:extLst>
          </p:cNvPr>
          <p:cNvSpPr txBox="1"/>
          <p:nvPr/>
        </p:nvSpPr>
        <p:spPr>
          <a:xfrm>
            <a:off x="3897296" y="1693823"/>
            <a:ext cx="1979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Avenir Next LT Pro" panose="020B0504020202020204" pitchFamily="34" charset="0"/>
              </a:rPr>
              <a:t>#</a:t>
            </a:r>
            <a:r>
              <a:rPr lang="it-IT" dirty="0" err="1">
                <a:latin typeface="Avenir Next LT Pro" panose="020B0504020202020204" pitchFamily="34" charset="0"/>
              </a:rPr>
              <a:t>CheccoZalone</a:t>
            </a:r>
            <a:endParaRPr lang="it-IT" dirty="0">
              <a:latin typeface="Avenir Next LT Pro" panose="020B0504020202020204" pitchFamily="34" charset="0"/>
            </a:endParaRP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6B712806-BEF1-4440-8A19-05E1AE6D0CF2}"/>
              </a:ext>
            </a:extLst>
          </p:cNvPr>
          <p:cNvSpPr txBox="1"/>
          <p:nvPr/>
        </p:nvSpPr>
        <p:spPr>
          <a:xfrm>
            <a:off x="3897296" y="2105773"/>
            <a:ext cx="1305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Avenir Next LT Pro" panose="020B0504020202020204" pitchFamily="34" charset="0"/>
              </a:rPr>
              <a:t>#</a:t>
            </a:r>
            <a:r>
              <a:rPr lang="it-IT" dirty="0" err="1">
                <a:latin typeface="Avenir Next LT Pro" panose="020B0504020202020204" pitchFamily="34" charset="0"/>
              </a:rPr>
              <a:t>ToloTolo</a:t>
            </a:r>
            <a:endParaRPr lang="it-IT" dirty="0">
              <a:latin typeface="Avenir Next LT Pro" panose="020B0504020202020204" pitchFamily="34" charset="0"/>
            </a:endParaRPr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CDE52A0A-63F9-4B63-A537-C2E7E582CE62}"/>
              </a:ext>
            </a:extLst>
          </p:cNvPr>
          <p:cNvSpPr/>
          <p:nvPr/>
        </p:nvSpPr>
        <p:spPr>
          <a:xfrm>
            <a:off x="5667372" y="3257637"/>
            <a:ext cx="6096000" cy="2739211"/>
          </a:xfrm>
          <a:prstGeom prst="rect">
            <a:avLst/>
          </a:prstGeom>
        </p:spPr>
        <p:txBody>
          <a:bodyPr>
            <a:spAutoFit/>
          </a:bodyPr>
          <a:lstStyle/>
          <a:p>
            <a:pPr marL="800100" lvl="1" indent="-342900">
              <a:spcAft>
                <a:spcPts val="600"/>
              </a:spcAft>
              <a:buFont typeface="+mj-lt"/>
              <a:buAutoNum type="arabicParenR" startAt="6"/>
            </a:pPr>
            <a:r>
              <a:rPr lang="it-IT" i="1" dirty="0">
                <a:latin typeface="Avenir Next LT Pro" panose="020B0504020202020204" pitchFamily="34" charset="0"/>
              </a:rPr>
              <a:t>text</a:t>
            </a:r>
            <a:r>
              <a:rPr lang="it-IT" dirty="0">
                <a:latin typeface="Avenir Next LT Pro" panose="020B0504020202020204" pitchFamily="34" charset="0"/>
              </a:rPr>
              <a:t>: testo del tweet</a:t>
            </a:r>
          </a:p>
          <a:p>
            <a:pPr marL="800100" lvl="1" indent="-342900">
              <a:spcAft>
                <a:spcPts val="600"/>
              </a:spcAft>
              <a:buFont typeface="+mj-lt"/>
              <a:buAutoNum type="arabicParenR" startAt="6"/>
            </a:pPr>
            <a:r>
              <a:rPr lang="it-IT" i="1" dirty="0" err="1">
                <a:latin typeface="Avenir Next LT Pro" panose="020B0504020202020204" pitchFamily="34" charset="0"/>
              </a:rPr>
              <a:t>retweet_screen_name</a:t>
            </a:r>
            <a:r>
              <a:rPr lang="it-IT" dirty="0">
                <a:latin typeface="Avenir Next LT Pro" panose="020B0504020202020204" pitchFamily="34" charset="0"/>
              </a:rPr>
              <a:t>: nome utente di chi </a:t>
            </a:r>
            <a:r>
              <a:rPr lang="it-IT" dirty="0" err="1">
                <a:latin typeface="Avenir Next LT Pro" panose="020B0504020202020204" pitchFamily="34" charset="0"/>
              </a:rPr>
              <a:t>ripostato</a:t>
            </a:r>
            <a:r>
              <a:rPr lang="it-IT" dirty="0">
                <a:latin typeface="Avenir Next LT Pro" panose="020B0504020202020204" pitchFamily="34" charset="0"/>
              </a:rPr>
              <a:t> il tweet (presente solo se è retweet, se no prende il valore </a:t>
            </a:r>
            <a:r>
              <a:rPr lang="it-IT" dirty="0" err="1">
                <a:latin typeface="Avenir Next LT Pro" panose="020B0504020202020204" pitchFamily="34" charset="0"/>
              </a:rPr>
              <a:t>Nan</a:t>
            </a:r>
            <a:r>
              <a:rPr lang="it-IT" dirty="0">
                <a:latin typeface="Avenir Next LT Pro" panose="020B0504020202020204" pitchFamily="34" charset="0"/>
              </a:rPr>
              <a:t>)</a:t>
            </a:r>
          </a:p>
          <a:p>
            <a:pPr marL="800100" lvl="1" indent="-342900">
              <a:buFont typeface="+mj-lt"/>
              <a:buAutoNum type="arabicParenR" startAt="6"/>
            </a:pPr>
            <a:r>
              <a:rPr lang="it-IT" i="1" dirty="0" err="1">
                <a:latin typeface="Avenir Next LT Pro" panose="020B0504020202020204" pitchFamily="34" charset="0"/>
              </a:rPr>
              <a:t>type</a:t>
            </a:r>
            <a:r>
              <a:rPr lang="it-IT" dirty="0">
                <a:latin typeface="Avenir Next LT Pro" panose="020B0504020202020204" pitchFamily="34" charset="0"/>
              </a:rPr>
              <a:t>: tipo di tweet, può essere ORIGINAL, se il tweet è originale, RT_QUOTE, se è un retweet commentato, RT_NOQUOTE, se è un retweet non commentato</a:t>
            </a:r>
          </a:p>
          <a:p>
            <a:pPr marL="914400" lvl="1" indent="-457200">
              <a:buFont typeface="+mj-lt"/>
              <a:buAutoNum type="arabicParenR" startAt="6"/>
            </a:pPr>
            <a:endParaRPr lang="it-IT" dirty="0">
              <a:latin typeface="Avenir Next LT Pro" panose="020B0504020202020204" pitchFamily="34" charset="0"/>
            </a:endParaRPr>
          </a:p>
        </p:txBody>
      </p:sp>
      <p:sp>
        <p:nvSpPr>
          <p:cNvPr id="19" name="Segnaposto numero diapositiva 9">
            <a:extLst>
              <a:ext uri="{FF2B5EF4-FFF2-40B4-BE49-F238E27FC236}">
                <a16:creationId xmlns:a16="http://schemas.microsoft.com/office/drawing/2014/main" id="{5037625B-4E27-4344-9EF9-8776E0438DDA}"/>
              </a:ext>
            </a:extLst>
          </p:cNvPr>
          <p:cNvSpPr txBox="1">
            <a:spLocks/>
          </p:cNvSpPr>
          <p:nvPr/>
        </p:nvSpPr>
        <p:spPr>
          <a:xfrm>
            <a:off x="9029700" y="64496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3/ 16</a:t>
            </a:r>
          </a:p>
        </p:txBody>
      </p:sp>
    </p:spTree>
    <p:extLst>
      <p:ext uri="{BB962C8B-B14F-4D97-AF65-F5344CB8AC3E}">
        <p14:creationId xmlns:p14="http://schemas.microsoft.com/office/powerpoint/2010/main" val="4018470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5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0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500"/>
                            </p:stCondLst>
                            <p:childTnLst>
                              <p:par>
                                <p:cTn id="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000"/>
                            </p:stCondLst>
                            <p:childTnLst>
                              <p:par>
                                <p:cTn id="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500"/>
                            </p:stCondLst>
                            <p:childTnLst>
                              <p:par>
                                <p:cTn id="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4000"/>
                            </p:stCondLst>
                            <p:childTnLst>
                              <p:par>
                                <p:cTn id="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9363DE5F-B1C2-4E5D-8B3C-08123E9F475F}"/>
              </a:ext>
            </a:extLst>
          </p:cNvPr>
          <p:cNvSpPr txBox="1"/>
          <p:nvPr/>
        </p:nvSpPr>
        <p:spPr>
          <a:xfrm>
            <a:off x="3912789" y="2954951"/>
            <a:ext cx="14071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i="1" dirty="0">
                <a:solidFill>
                  <a:schemeClr val="bg1"/>
                </a:solidFill>
              </a:rPr>
              <a:t>Rimozione </a:t>
            </a:r>
          </a:p>
          <a:p>
            <a:r>
              <a:rPr lang="it-IT" i="1" dirty="0">
                <a:solidFill>
                  <a:schemeClr val="bg1"/>
                </a:solidFill>
              </a:rPr>
              <a:t>duplicati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E7DC469C-F543-403D-B708-32C4A999282C}"/>
              </a:ext>
            </a:extLst>
          </p:cNvPr>
          <p:cNvSpPr txBox="1"/>
          <p:nvPr/>
        </p:nvSpPr>
        <p:spPr>
          <a:xfrm>
            <a:off x="5751870" y="3022615"/>
            <a:ext cx="1231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i="1" dirty="0">
                <a:solidFill>
                  <a:schemeClr val="bg1"/>
                </a:solidFill>
              </a:rPr>
              <a:t>Unione</a:t>
            </a: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E14B2ADE-2EAF-49A2-A047-65BBD9616126}"/>
              </a:ext>
            </a:extLst>
          </p:cNvPr>
          <p:cNvSpPr txBox="1"/>
          <p:nvPr/>
        </p:nvSpPr>
        <p:spPr>
          <a:xfrm>
            <a:off x="8342104" y="3051583"/>
            <a:ext cx="1136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i="1" dirty="0">
                <a:solidFill>
                  <a:schemeClr val="bg1"/>
                </a:solidFill>
              </a:rPr>
              <a:t>Filtraggio</a:t>
            </a:r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E603B9B7-7A9A-47E4-9E2E-C65CF15E64C8}"/>
              </a:ext>
            </a:extLst>
          </p:cNvPr>
          <p:cNvSpPr txBox="1"/>
          <p:nvPr/>
        </p:nvSpPr>
        <p:spPr>
          <a:xfrm>
            <a:off x="6735589" y="3690499"/>
            <a:ext cx="1365052" cy="33855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it-IT" sz="1600" dirty="0">
                <a:latin typeface="Avenir Next LT Pro" panose="020B0504020202020204" pitchFamily="34" charset="0"/>
              </a:rPr>
              <a:t>22263 tweet</a:t>
            </a:r>
          </a:p>
        </p:txBody>
      </p:sp>
      <p:sp>
        <p:nvSpPr>
          <p:cNvPr id="23" name="Segnaposto numero diapositiva 7">
            <a:extLst>
              <a:ext uri="{FF2B5EF4-FFF2-40B4-BE49-F238E27FC236}">
                <a16:creationId xmlns:a16="http://schemas.microsoft.com/office/drawing/2014/main" id="{C25B79F5-BA5A-4D00-9C54-B8A8AFB7D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5</a:t>
            </a:fld>
            <a:endParaRPr lang="en-US" dirty="0"/>
          </a:p>
        </p:txBody>
      </p:sp>
      <p:sp>
        <p:nvSpPr>
          <p:cNvPr id="24" name="Rettangolo 23">
            <a:extLst>
              <a:ext uri="{FF2B5EF4-FFF2-40B4-BE49-F238E27FC236}">
                <a16:creationId xmlns:a16="http://schemas.microsoft.com/office/drawing/2014/main" id="{77F37CE0-771E-443F-961C-5030DBDD459F}"/>
              </a:ext>
            </a:extLst>
          </p:cNvPr>
          <p:cNvSpPr/>
          <p:nvPr/>
        </p:nvSpPr>
        <p:spPr>
          <a:xfrm>
            <a:off x="0" y="6399014"/>
            <a:ext cx="12192000" cy="458986"/>
          </a:xfrm>
          <a:prstGeom prst="rect">
            <a:avLst/>
          </a:prstGeom>
          <a:gradFill flip="none" rotWithShape="1">
            <a:gsLst>
              <a:gs pos="0">
                <a:srgbClr val="FFC000">
                  <a:tint val="66000"/>
                  <a:satMod val="160000"/>
                </a:srgbClr>
              </a:gs>
              <a:gs pos="50000">
                <a:srgbClr val="FFC000">
                  <a:tint val="44500"/>
                  <a:satMod val="160000"/>
                </a:srgbClr>
              </a:gs>
              <a:gs pos="100000">
                <a:srgbClr val="FFC000">
                  <a:tint val="23500"/>
                  <a:satMod val="160000"/>
                </a:srgbClr>
              </a:gs>
            </a:gsLst>
            <a:lin ang="16200000" scaled="1"/>
            <a:tileRect/>
          </a:gra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CCF4F407-09C1-4EF0-872B-45794B5A6F03}"/>
              </a:ext>
            </a:extLst>
          </p:cNvPr>
          <p:cNvSpPr txBox="1"/>
          <p:nvPr/>
        </p:nvSpPr>
        <p:spPr>
          <a:xfrm>
            <a:off x="0" y="6459230"/>
            <a:ext cx="1219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dirty="0">
                <a:latin typeface="Avenir Next LT Pro" panose="020B0504020202020204" pitchFamily="34" charset="0"/>
              </a:rPr>
              <a:t>SMA - Università degli studi di Milano Bicocca – Anno accademico 2019-20</a:t>
            </a:r>
          </a:p>
        </p:txBody>
      </p:sp>
      <p:pic>
        <p:nvPicPr>
          <p:cNvPr id="34" name="Picture 2" descr="Home">
            <a:extLst>
              <a:ext uri="{FF2B5EF4-FFF2-40B4-BE49-F238E27FC236}">
                <a16:creationId xmlns:a16="http://schemas.microsoft.com/office/drawing/2014/main" id="{9DB6A879-6ECD-4612-9E4C-CE65EBBD03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63372" y="6399013"/>
            <a:ext cx="428628" cy="46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itolo 1">
            <a:extLst>
              <a:ext uri="{FF2B5EF4-FFF2-40B4-BE49-F238E27FC236}">
                <a16:creationId xmlns:a16="http://schemas.microsoft.com/office/drawing/2014/main" id="{D220701E-365A-40FE-BB3B-23C637219C1D}"/>
              </a:ext>
            </a:extLst>
          </p:cNvPr>
          <p:cNvSpPr txBox="1">
            <a:spLocks/>
          </p:cNvSpPr>
          <p:nvPr/>
        </p:nvSpPr>
        <p:spPr>
          <a:xfrm>
            <a:off x="417204" y="154568"/>
            <a:ext cx="10167937" cy="11795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4000" dirty="0" err="1">
                <a:latin typeface="Avenir Next LT Pro" panose="020B0504020202020204" pitchFamily="34" charset="0"/>
              </a:rPr>
              <a:t>Preprocessing</a:t>
            </a:r>
            <a:endParaRPr lang="it-IT" sz="4000" dirty="0">
              <a:latin typeface="Avenir Next LT Pro" panose="020B0504020202020204" pitchFamily="34" charset="0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B99937FB-E2A0-4797-B979-2DAA5EF9FA15}"/>
              </a:ext>
            </a:extLst>
          </p:cNvPr>
          <p:cNvSpPr txBox="1"/>
          <p:nvPr/>
        </p:nvSpPr>
        <p:spPr>
          <a:xfrm>
            <a:off x="974459" y="2783913"/>
            <a:ext cx="14026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latin typeface="Avenir Next LT Pro" panose="020B0504020202020204" pitchFamily="34" charset="0"/>
              </a:rPr>
              <a:t>tolotolo.csv</a:t>
            </a:r>
          </a:p>
        </p:txBody>
      </p:sp>
      <p:sp>
        <p:nvSpPr>
          <p:cNvPr id="41" name="CasellaDiTesto 40">
            <a:extLst>
              <a:ext uri="{FF2B5EF4-FFF2-40B4-BE49-F238E27FC236}">
                <a16:creationId xmlns:a16="http://schemas.microsoft.com/office/drawing/2014/main" id="{00312D7B-4A23-47FD-9AF4-FA7268B0ECAF}"/>
              </a:ext>
            </a:extLst>
          </p:cNvPr>
          <p:cNvSpPr txBox="1"/>
          <p:nvPr/>
        </p:nvSpPr>
        <p:spPr>
          <a:xfrm>
            <a:off x="811448" y="4148059"/>
            <a:ext cx="20403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latin typeface="Avenir Next LT Pro" panose="020B0504020202020204" pitchFamily="34" charset="0"/>
              </a:rPr>
              <a:t>checcozalone.csv</a:t>
            </a:r>
          </a:p>
        </p:txBody>
      </p:sp>
      <p:pic>
        <p:nvPicPr>
          <p:cNvPr id="1028" name="Picture 4" descr="Button Icon clipart - Button, Text, Product, transparent clip art">
            <a:extLst>
              <a:ext uri="{FF2B5EF4-FFF2-40B4-BE49-F238E27FC236}">
                <a16:creationId xmlns:a16="http://schemas.microsoft.com/office/drawing/2014/main" id="{81CEEC9E-5297-4B25-A147-BEA20B2335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7408" y="2487436"/>
            <a:ext cx="874125" cy="87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Web 2 green csv icon - Free web 2 green file icons - Web 2 green ...">
            <a:extLst>
              <a:ext uri="{FF2B5EF4-FFF2-40B4-BE49-F238E27FC236}">
                <a16:creationId xmlns:a16="http://schemas.microsoft.com/office/drawing/2014/main" id="{DCA67AAB-9C35-46C2-89CF-F0130168C0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578" y="1919905"/>
            <a:ext cx="837161" cy="837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6" descr="Web 2 green csv icon - Free web 2 green file icons - Web 2 green ...">
            <a:extLst>
              <a:ext uri="{FF2B5EF4-FFF2-40B4-BE49-F238E27FC236}">
                <a16:creationId xmlns:a16="http://schemas.microsoft.com/office/drawing/2014/main" id="{E0503EAC-5BBA-45E7-835B-0C5F496A69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630" y="3352849"/>
            <a:ext cx="837161" cy="837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163CCC5F-57F4-4905-8EC4-D4C600CE4B33}"/>
              </a:ext>
            </a:extLst>
          </p:cNvPr>
          <p:cNvCxnSpPr>
            <a:cxnSpLocks/>
          </p:cNvCxnSpPr>
          <p:nvPr/>
        </p:nvCxnSpPr>
        <p:spPr>
          <a:xfrm>
            <a:off x="2129345" y="2513194"/>
            <a:ext cx="764088" cy="1790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6" name="Connettore 2 45">
            <a:extLst>
              <a:ext uri="{FF2B5EF4-FFF2-40B4-BE49-F238E27FC236}">
                <a16:creationId xmlns:a16="http://schemas.microsoft.com/office/drawing/2014/main" id="{37335540-A80B-4B4B-9827-68B7E77263EA}"/>
              </a:ext>
            </a:extLst>
          </p:cNvPr>
          <p:cNvCxnSpPr>
            <a:cxnSpLocks/>
          </p:cNvCxnSpPr>
          <p:nvPr/>
        </p:nvCxnSpPr>
        <p:spPr>
          <a:xfrm flipV="1">
            <a:off x="2108225" y="3278116"/>
            <a:ext cx="785208" cy="3716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1" name="Connettore 2 60">
            <a:extLst>
              <a:ext uri="{FF2B5EF4-FFF2-40B4-BE49-F238E27FC236}">
                <a16:creationId xmlns:a16="http://schemas.microsoft.com/office/drawing/2014/main" id="{EC64C951-5B38-4D3C-BEA8-19B3B75B7ABC}"/>
              </a:ext>
            </a:extLst>
          </p:cNvPr>
          <p:cNvCxnSpPr>
            <a:cxnSpLocks/>
          </p:cNvCxnSpPr>
          <p:nvPr/>
        </p:nvCxnSpPr>
        <p:spPr>
          <a:xfrm flipV="1">
            <a:off x="7821168" y="2533644"/>
            <a:ext cx="700250" cy="4195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3" name="CasellaDiTesto 62">
            <a:extLst>
              <a:ext uri="{FF2B5EF4-FFF2-40B4-BE49-F238E27FC236}">
                <a16:creationId xmlns:a16="http://schemas.microsoft.com/office/drawing/2014/main" id="{53952F6E-B1C1-47C4-B9BD-ED0E4626101F}"/>
              </a:ext>
            </a:extLst>
          </p:cNvPr>
          <p:cNvSpPr txBox="1"/>
          <p:nvPr/>
        </p:nvSpPr>
        <p:spPr>
          <a:xfrm>
            <a:off x="8582134" y="2794120"/>
            <a:ext cx="18678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latin typeface="Avenir Next LT Pro" panose="020B0504020202020204" pitchFamily="34" charset="0"/>
              </a:rPr>
              <a:t>relazioni.csv</a:t>
            </a:r>
          </a:p>
        </p:txBody>
      </p:sp>
      <p:pic>
        <p:nvPicPr>
          <p:cNvPr id="64" name="Picture 6" descr="Web 2 green csv icon - Free web 2 green file icons - Web 2 green ...">
            <a:extLst>
              <a:ext uri="{FF2B5EF4-FFF2-40B4-BE49-F238E27FC236}">
                <a16:creationId xmlns:a16="http://schemas.microsoft.com/office/drawing/2014/main" id="{4CF809B0-3989-42DF-94D4-1FE39AEBE5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2178" y="3354345"/>
            <a:ext cx="837161" cy="837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Segnaposto numero diapositiva 9">
            <a:extLst>
              <a:ext uri="{FF2B5EF4-FFF2-40B4-BE49-F238E27FC236}">
                <a16:creationId xmlns:a16="http://schemas.microsoft.com/office/drawing/2014/main" id="{4593FC9E-0229-4FF8-BD62-485D2E69961C}"/>
              </a:ext>
            </a:extLst>
          </p:cNvPr>
          <p:cNvSpPr txBox="1">
            <a:spLocks/>
          </p:cNvSpPr>
          <p:nvPr/>
        </p:nvSpPr>
        <p:spPr>
          <a:xfrm>
            <a:off x="9029700" y="64496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4/ 16</a:t>
            </a: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221CE9A6-CB86-4CB7-AFCB-878E2CC278E2}"/>
              </a:ext>
            </a:extLst>
          </p:cNvPr>
          <p:cNvSpPr txBox="1"/>
          <p:nvPr/>
        </p:nvSpPr>
        <p:spPr>
          <a:xfrm>
            <a:off x="6847214" y="3316147"/>
            <a:ext cx="18678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latin typeface="Avenir Next LT Pro" panose="020B0504020202020204" pitchFamily="34" charset="0"/>
              </a:rPr>
              <a:t>uniti.csv</a:t>
            </a:r>
          </a:p>
        </p:txBody>
      </p:sp>
      <p:pic>
        <p:nvPicPr>
          <p:cNvPr id="28" name="Picture 6" descr="Web 2 green csv icon - Free web 2 green file icons - Web 2 green ...">
            <a:extLst>
              <a:ext uri="{FF2B5EF4-FFF2-40B4-BE49-F238E27FC236}">
                <a16:creationId xmlns:a16="http://schemas.microsoft.com/office/drawing/2014/main" id="{1FAA8AE1-5561-4B12-8D04-95F839CFB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7353" y="2516212"/>
            <a:ext cx="837161" cy="837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6" descr="Web 2 green csv icon - Free web 2 green file icons - Web 2 green ...">
            <a:extLst>
              <a:ext uri="{FF2B5EF4-FFF2-40B4-BE49-F238E27FC236}">
                <a16:creationId xmlns:a16="http://schemas.microsoft.com/office/drawing/2014/main" id="{F31E4D0C-49C6-49A5-B093-9747F22EDF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8788" y="1968101"/>
            <a:ext cx="837161" cy="837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2" name="Connettore 2 31">
            <a:extLst>
              <a:ext uri="{FF2B5EF4-FFF2-40B4-BE49-F238E27FC236}">
                <a16:creationId xmlns:a16="http://schemas.microsoft.com/office/drawing/2014/main" id="{82F64C59-B65F-4B0A-AB5F-DF846FC47372}"/>
              </a:ext>
            </a:extLst>
          </p:cNvPr>
          <p:cNvCxnSpPr>
            <a:cxnSpLocks/>
          </p:cNvCxnSpPr>
          <p:nvPr/>
        </p:nvCxnSpPr>
        <p:spPr>
          <a:xfrm>
            <a:off x="7875959" y="3371301"/>
            <a:ext cx="718677" cy="2515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F09A8E71-B32D-441B-86FC-163B5AC26F8E}"/>
              </a:ext>
            </a:extLst>
          </p:cNvPr>
          <p:cNvSpPr txBox="1"/>
          <p:nvPr/>
        </p:nvSpPr>
        <p:spPr>
          <a:xfrm>
            <a:off x="8765364" y="4190010"/>
            <a:ext cx="18678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latin typeface="Avenir Next LT Pro" panose="020B0504020202020204" pitchFamily="34" charset="0"/>
              </a:rPr>
              <a:t>tweet.csv</a:t>
            </a:r>
          </a:p>
        </p:txBody>
      </p:sp>
      <p:pic>
        <p:nvPicPr>
          <p:cNvPr id="35" name="Immagine 34" descr="Immagine che contiene disegnando&#10;&#10;Descrizione generata automaticamente">
            <a:extLst>
              <a:ext uri="{FF2B5EF4-FFF2-40B4-BE49-F238E27FC236}">
                <a16:creationId xmlns:a16="http://schemas.microsoft.com/office/drawing/2014/main" id="{A469CF05-98DD-43E3-9905-B12CF80C30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0974" y="3690499"/>
            <a:ext cx="1308334" cy="416419"/>
          </a:xfrm>
          <a:prstGeom prst="rect">
            <a:avLst/>
          </a:prstGeom>
        </p:spPr>
      </p:pic>
      <p:pic>
        <p:nvPicPr>
          <p:cNvPr id="2" name="Picture 4" descr="Python Interactive Network Visualization Using NetworkX, Plotly ...">
            <a:extLst>
              <a:ext uri="{FF2B5EF4-FFF2-40B4-BE49-F238E27FC236}">
                <a16:creationId xmlns:a16="http://schemas.microsoft.com/office/drawing/2014/main" id="{D65D2B91-63E3-4B54-A09C-D4ABB6280E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047" y="2014512"/>
            <a:ext cx="1644352" cy="778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Merge Files Icon">
            <a:extLst>
              <a:ext uri="{FF2B5EF4-FFF2-40B4-BE49-F238E27FC236}">
                <a16:creationId xmlns:a16="http://schemas.microsoft.com/office/drawing/2014/main" id="{A7926905-F1E4-448A-A883-4C7CCE47FD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6545" y="2443613"/>
            <a:ext cx="1089382" cy="1089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8" name="Connettore 2 37">
            <a:extLst>
              <a:ext uri="{FF2B5EF4-FFF2-40B4-BE49-F238E27FC236}">
                <a16:creationId xmlns:a16="http://schemas.microsoft.com/office/drawing/2014/main" id="{177FC9A6-AB09-46A4-9A39-E6B09C655F1B}"/>
              </a:ext>
            </a:extLst>
          </p:cNvPr>
          <p:cNvCxnSpPr>
            <a:cxnSpLocks/>
          </p:cNvCxnSpPr>
          <p:nvPr/>
        </p:nvCxnSpPr>
        <p:spPr>
          <a:xfrm>
            <a:off x="4274301" y="2971181"/>
            <a:ext cx="68999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3" name="Connettore 2 42">
            <a:extLst>
              <a:ext uri="{FF2B5EF4-FFF2-40B4-BE49-F238E27FC236}">
                <a16:creationId xmlns:a16="http://schemas.microsoft.com/office/drawing/2014/main" id="{290033D7-0B43-44FE-B2E5-AE14CDB4A1D5}"/>
              </a:ext>
            </a:extLst>
          </p:cNvPr>
          <p:cNvCxnSpPr>
            <a:cxnSpLocks/>
          </p:cNvCxnSpPr>
          <p:nvPr/>
        </p:nvCxnSpPr>
        <p:spPr>
          <a:xfrm>
            <a:off x="6096000" y="2953190"/>
            <a:ext cx="66649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0236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7" grpId="0"/>
      <p:bldP spid="41" grpId="0"/>
      <p:bldP spid="63" grpId="0"/>
      <p:bldP spid="27" grpId="0"/>
      <p:bldP spid="3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AD161A7-DCEB-46DB-A4A2-D68B059205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240" y="1206937"/>
            <a:ext cx="6157404" cy="1709794"/>
          </a:xfrm>
        </p:spPr>
        <p:txBody>
          <a:bodyPr>
            <a:normAutofit/>
          </a:bodyPr>
          <a:lstStyle/>
          <a:p>
            <a:r>
              <a:rPr lang="it-IT" sz="1800" dirty="0">
                <a:latin typeface="Avenir Next LT Pro" panose="020B0504020202020204" pitchFamily="34" charset="0"/>
              </a:rPr>
              <a:t>Relazione rappresentata è </a:t>
            </a:r>
            <a:r>
              <a:rPr lang="it-IT" sz="1800" i="1" dirty="0">
                <a:latin typeface="Avenir Next LT Pro" panose="020B0504020202020204" pitchFamily="34" charset="0"/>
              </a:rPr>
              <a:t>retweet (</a:t>
            </a:r>
            <a:r>
              <a:rPr lang="it-IT" sz="1800" i="1" dirty="0" err="1">
                <a:latin typeface="Avenir Next LT Pro" panose="020B0504020202020204" pitchFamily="34" charset="0"/>
              </a:rPr>
              <a:t>rt</a:t>
            </a:r>
            <a:r>
              <a:rPr lang="it-IT" sz="1800" i="1" dirty="0">
                <a:latin typeface="Avenir Next LT Pro" panose="020B0504020202020204" pitchFamily="34" charset="0"/>
              </a:rPr>
              <a:t>)</a:t>
            </a:r>
          </a:p>
          <a:p>
            <a:endParaRPr lang="it-IT" sz="1800" dirty="0">
              <a:latin typeface="Avenir Next LT Pro" panose="020B0504020202020204" pitchFamily="34" charset="0"/>
            </a:endParaRPr>
          </a:p>
          <a:p>
            <a:r>
              <a:rPr lang="it-IT" sz="1800" dirty="0">
                <a:latin typeface="Avenir Next LT Pro" panose="020B0504020202020204" pitchFamily="34" charset="0"/>
              </a:rPr>
              <a:t>Grafo </a:t>
            </a:r>
            <a:r>
              <a:rPr lang="it-IT" sz="1800" b="1" dirty="0">
                <a:latin typeface="Avenir Next LT Pro" panose="020B0504020202020204" pitchFamily="34" charset="0"/>
              </a:rPr>
              <a:t>non orientato </a:t>
            </a:r>
            <a:r>
              <a:rPr lang="it-IT" sz="1800" dirty="0">
                <a:latin typeface="Avenir Next LT Pro" panose="020B0504020202020204" pitchFamily="34" charset="0"/>
              </a:rPr>
              <a:t>e</a:t>
            </a:r>
            <a:r>
              <a:rPr lang="it-IT" sz="1800" b="1" dirty="0">
                <a:latin typeface="Avenir Next LT Pro" panose="020B0504020202020204" pitchFamily="34" charset="0"/>
              </a:rPr>
              <a:t> non pesato</a:t>
            </a:r>
          </a:p>
          <a:p>
            <a:endParaRPr lang="it-IT" dirty="0">
              <a:latin typeface="Avenir Next LT Pro" panose="020B0504020202020204" pitchFamily="34" charset="0"/>
            </a:endParaRPr>
          </a:p>
          <a:p>
            <a:pPr marL="0" indent="0">
              <a:buNone/>
            </a:pPr>
            <a:endParaRPr lang="it-IT" dirty="0">
              <a:latin typeface="Avenir Next LT Pro" panose="020B0504020202020204" pitchFamily="34" charset="0"/>
            </a:endParaRPr>
          </a:p>
          <a:p>
            <a:endParaRPr lang="it-IT" dirty="0">
              <a:latin typeface="Avenir Next LT Pro" panose="020B0504020202020204" pitchFamily="34" charset="0"/>
            </a:endParaRPr>
          </a:p>
          <a:p>
            <a:pPr marL="0" indent="0">
              <a:buNone/>
            </a:pPr>
            <a:endParaRPr lang="it-IT" dirty="0">
              <a:latin typeface="Avenir Next LT Pro" panose="020B0504020202020204" pitchFamily="34" charset="0"/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6BEF7D72-5FE1-46DD-AF40-27FAEAB5A8FC}"/>
              </a:ext>
            </a:extLst>
          </p:cNvPr>
          <p:cNvSpPr txBox="1"/>
          <p:nvPr/>
        </p:nvSpPr>
        <p:spPr>
          <a:xfrm>
            <a:off x="657460" y="2909406"/>
            <a:ext cx="3508140" cy="83099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rgbClr val="C00000"/>
                </a:solidFill>
                <a:latin typeface="Avenir Next LT Pro" panose="020B0504020202020204" pitchFamily="34" charset="0"/>
              </a:rPr>
              <a:t>N.B.</a:t>
            </a:r>
          </a:p>
          <a:p>
            <a:r>
              <a:rPr lang="it-IT" sz="1600" dirty="0">
                <a:latin typeface="Avenir Next LT Pro" panose="020B0504020202020204" pitchFamily="34" charset="0"/>
              </a:rPr>
              <a:t>si </a:t>
            </a:r>
            <a:r>
              <a:rPr lang="it-IT" sz="1600" u="sng" dirty="0">
                <a:latin typeface="Avenir Next LT Pro" panose="020B0504020202020204" pitchFamily="34" charset="0"/>
              </a:rPr>
              <a:t>assume</a:t>
            </a:r>
            <a:r>
              <a:rPr lang="it-IT" sz="1600" dirty="0">
                <a:latin typeface="Avenir Next LT Pro" panose="020B0504020202020204" pitchFamily="34" charset="0"/>
              </a:rPr>
              <a:t> che retweet rappresenti legame bidirezionale</a:t>
            </a:r>
            <a:endParaRPr lang="it-IT" dirty="0">
              <a:latin typeface="Avenir Next LT Pro" panose="020B0504020202020204" pitchFamily="34" charset="0"/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B643BE94-8075-4D85-A2EF-963ABF106527}"/>
              </a:ext>
            </a:extLst>
          </p:cNvPr>
          <p:cNvSpPr txBox="1"/>
          <p:nvPr/>
        </p:nvSpPr>
        <p:spPr>
          <a:xfrm>
            <a:off x="417204" y="4816364"/>
            <a:ext cx="1510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latin typeface="Avenir Next LT Pro" panose="020B0504020202020204" pitchFamily="34" charset="0"/>
              </a:rPr>
              <a:t>Analisi</a:t>
            </a:r>
            <a:endParaRPr lang="it-IT" sz="1400" dirty="0">
              <a:latin typeface="Avenir Next LT Pro" panose="020B0504020202020204" pitchFamily="34" charset="0"/>
            </a:endParaRP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D27B9CBE-B756-4091-BD3F-3F968799F15C}"/>
              </a:ext>
            </a:extLst>
          </p:cNvPr>
          <p:cNvSpPr txBox="1"/>
          <p:nvPr/>
        </p:nvSpPr>
        <p:spPr>
          <a:xfrm>
            <a:off x="3626899" y="4380326"/>
            <a:ext cx="3342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Avenir Next LT Pro" panose="020B0504020202020204" pitchFamily="34" charset="0"/>
              </a:rPr>
              <a:t>giornaliera (giorno x giorno)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5F08ED10-E68A-4AB3-91FF-7CA406EEC8EA}"/>
              </a:ext>
            </a:extLst>
          </p:cNvPr>
          <p:cNvSpPr txBox="1"/>
          <p:nvPr/>
        </p:nvSpPr>
        <p:spPr>
          <a:xfrm>
            <a:off x="3545318" y="5023589"/>
            <a:ext cx="47500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Avenir Next LT Pro" panose="020B0504020202020204" pitchFamily="34" charset="0"/>
              </a:rPr>
              <a:t>cumulata (dal primo giorno si estende la rete con info date successive)</a:t>
            </a:r>
          </a:p>
        </p:txBody>
      </p:sp>
      <p:sp>
        <p:nvSpPr>
          <p:cNvPr id="12" name="Segnaposto numero diapositiva 7">
            <a:extLst>
              <a:ext uri="{FF2B5EF4-FFF2-40B4-BE49-F238E27FC236}">
                <a16:creationId xmlns:a16="http://schemas.microsoft.com/office/drawing/2014/main" id="{87B9E662-64CB-4254-9570-768D717E6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6</a:t>
            </a:fld>
            <a:endParaRPr lang="en-US" dirty="0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55345ED1-A4F1-4834-A8A0-FA3F417B9040}"/>
              </a:ext>
            </a:extLst>
          </p:cNvPr>
          <p:cNvSpPr/>
          <p:nvPr/>
        </p:nvSpPr>
        <p:spPr>
          <a:xfrm>
            <a:off x="0" y="6399014"/>
            <a:ext cx="12192000" cy="458986"/>
          </a:xfrm>
          <a:prstGeom prst="rect">
            <a:avLst/>
          </a:prstGeom>
          <a:gradFill flip="none" rotWithShape="1">
            <a:gsLst>
              <a:gs pos="0">
                <a:srgbClr val="FFC000">
                  <a:tint val="66000"/>
                  <a:satMod val="160000"/>
                </a:srgbClr>
              </a:gs>
              <a:gs pos="50000">
                <a:srgbClr val="FFC000">
                  <a:tint val="44500"/>
                  <a:satMod val="160000"/>
                </a:srgbClr>
              </a:gs>
              <a:gs pos="100000">
                <a:srgbClr val="FFC000">
                  <a:tint val="23500"/>
                  <a:satMod val="160000"/>
                </a:srgbClr>
              </a:gs>
            </a:gsLst>
            <a:lin ang="16200000" scaled="1"/>
            <a:tileRect/>
          </a:gra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E200EB8A-7251-488F-9604-383BB60A86D5}"/>
              </a:ext>
            </a:extLst>
          </p:cNvPr>
          <p:cNvSpPr txBox="1"/>
          <p:nvPr/>
        </p:nvSpPr>
        <p:spPr>
          <a:xfrm>
            <a:off x="0" y="6459230"/>
            <a:ext cx="1219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dirty="0">
                <a:latin typeface="Avenir Next LT Pro" panose="020B0504020202020204" pitchFamily="34" charset="0"/>
              </a:rPr>
              <a:t>SMA - Università degli studi di Milano Bicocca – Anno accademico 2019-20</a:t>
            </a:r>
          </a:p>
        </p:txBody>
      </p:sp>
      <p:pic>
        <p:nvPicPr>
          <p:cNvPr id="15" name="Picture 2" descr="Home">
            <a:extLst>
              <a:ext uri="{FF2B5EF4-FFF2-40B4-BE49-F238E27FC236}">
                <a16:creationId xmlns:a16="http://schemas.microsoft.com/office/drawing/2014/main" id="{FC839857-0D0F-41FF-8948-B65D71A4E7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63372" y="6399013"/>
            <a:ext cx="428628" cy="46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itolo 1">
            <a:extLst>
              <a:ext uri="{FF2B5EF4-FFF2-40B4-BE49-F238E27FC236}">
                <a16:creationId xmlns:a16="http://schemas.microsoft.com/office/drawing/2014/main" id="{8ED49AEA-C086-4DC5-9EAA-FDD6F0072F7C}"/>
              </a:ext>
            </a:extLst>
          </p:cNvPr>
          <p:cNvSpPr txBox="1">
            <a:spLocks/>
          </p:cNvSpPr>
          <p:nvPr/>
        </p:nvSpPr>
        <p:spPr>
          <a:xfrm>
            <a:off x="417204" y="154568"/>
            <a:ext cx="10167937" cy="11795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4000" dirty="0">
                <a:latin typeface="Avenir Next LT Pro" panose="020B0504020202020204" pitchFamily="34" charset="0"/>
              </a:rPr>
              <a:t>Rete sociale</a:t>
            </a:r>
          </a:p>
        </p:txBody>
      </p:sp>
      <p:sp>
        <p:nvSpPr>
          <p:cNvPr id="8" name="AutoShape 2" descr="twitter retweet button png Sticker by Bibek Kumar Shah">
            <a:extLst>
              <a:ext uri="{FF2B5EF4-FFF2-40B4-BE49-F238E27FC236}">
                <a16:creationId xmlns:a16="http://schemas.microsoft.com/office/drawing/2014/main" id="{297E35AE-FF0C-4DCC-8E2F-701B44E19F6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9" name="AutoShape 4" descr="twitter retweet button png Sticker by Bibek Kumar Shah">
            <a:extLst>
              <a:ext uri="{FF2B5EF4-FFF2-40B4-BE49-F238E27FC236}">
                <a16:creationId xmlns:a16="http://schemas.microsoft.com/office/drawing/2014/main" id="{3CE3ED1A-4567-434F-9648-8F33CC51ABD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868140" y="173367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pic>
        <p:nvPicPr>
          <p:cNvPr id="2056" name="Picture 8" descr="we can't retweet ourselves out of our most serious problems.”">
            <a:extLst>
              <a:ext uri="{FF2B5EF4-FFF2-40B4-BE49-F238E27FC236}">
                <a16:creationId xmlns:a16="http://schemas.microsoft.com/office/drawing/2014/main" id="{92AB71CF-3BF9-4988-ABA5-048E826D5E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0743" y="1026512"/>
            <a:ext cx="654739" cy="654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Immagine 22">
            <a:extLst>
              <a:ext uri="{FF2B5EF4-FFF2-40B4-BE49-F238E27FC236}">
                <a16:creationId xmlns:a16="http://schemas.microsoft.com/office/drawing/2014/main" id="{B307207C-BAFA-43FB-8FDC-1FB8999B08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2614" y="1017634"/>
            <a:ext cx="2858667" cy="2994795"/>
          </a:xfrm>
          <a:prstGeom prst="rect">
            <a:avLst/>
          </a:prstGeom>
        </p:spPr>
      </p:pic>
      <p:cxnSp>
        <p:nvCxnSpPr>
          <p:cNvPr id="25" name="Connettore 2 24">
            <a:extLst>
              <a:ext uri="{FF2B5EF4-FFF2-40B4-BE49-F238E27FC236}">
                <a16:creationId xmlns:a16="http://schemas.microsoft.com/office/drawing/2014/main" id="{58BA2F3A-71A5-4846-B028-42A5DED09458}"/>
              </a:ext>
            </a:extLst>
          </p:cNvPr>
          <p:cNvCxnSpPr>
            <a:cxnSpLocks/>
            <a:endCxn id="4" idx="0"/>
          </p:cNvCxnSpPr>
          <p:nvPr/>
        </p:nvCxnSpPr>
        <p:spPr>
          <a:xfrm>
            <a:off x="2255520" y="2257383"/>
            <a:ext cx="156010" cy="6520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D56A33C8-1E18-47F6-A30F-7A36496A3417}"/>
              </a:ext>
            </a:extLst>
          </p:cNvPr>
          <p:cNvSpPr txBox="1"/>
          <p:nvPr/>
        </p:nvSpPr>
        <p:spPr>
          <a:xfrm>
            <a:off x="4518262" y="2628820"/>
            <a:ext cx="3508140" cy="107721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rgbClr val="C00000"/>
                </a:solidFill>
                <a:latin typeface="Avenir Next LT Pro" panose="020B0504020202020204" pitchFamily="34" charset="0"/>
              </a:rPr>
              <a:t>N.B.</a:t>
            </a:r>
          </a:p>
          <a:p>
            <a:r>
              <a:rPr lang="it-IT" sz="1600" dirty="0">
                <a:solidFill>
                  <a:schemeClr val="tx1"/>
                </a:solidFill>
                <a:latin typeface="Avenir Next LT Pro" panose="020B0504020202020204" pitchFamily="34" charset="0"/>
              </a:rPr>
              <a:t>il focus è sul fatto che ci sia stato un retweet non il numero di </a:t>
            </a:r>
            <a:r>
              <a:rPr lang="it-IT" sz="1600" dirty="0" err="1">
                <a:solidFill>
                  <a:schemeClr val="tx1"/>
                </a:solidFill>
                <a:latin typeface="Avenir Next LT Pro" panose="020B0504020202020204" pitchFamily="34" charset="0"/>
              </a:rPr>
              <a:t>rt</a:t>
            </a:r>
            <a:r>
              <a:rPr lang="it-IT" sz="1600" dirty="0">
                <a:solidFill>
                  <a:schemeClr val="tx1"/>
                </a:solidFill>
                <a:latin typeface="Avenir Next LT Pro" panose="020B0504020202020204" pitchFamily="34" charset="0"/>
              </a:rPr>
              <a:t> tra due persone</a:t>
            </a:r>
          </a:p>
        </p:txBody>
      </p:sp>
      <p:cxnSp>
        <p:nvCxnSpPr>
          <p:cNvPr id="31" name="Connettore 2 30">
            <a:extLst>
              <a:ext uri="{FF2B5EF4-FFF2-40B4-BE49-F238E27FC236}">
                <a16:creationId xmlns:a16="http://schemas.microsoft.com/office/drawing/2014/main" id="{EEAA202E-CAFA-4B1C-90D0-528D30CBEE64}"/>
              </a:ext>
            </a:extLst>
          </p:cNvPr>
          <p:cNvCxnSpPr>
            <a:cxnSpLocks/>
            <a:endCxn id="29" idx="0"/>
          </p:cNvCxnSpPr>
          <p:nvPr/>
        </p:nvCxnSpPr>
        <p:spPr>
          <a:xfrm>
            <a:off x="4598633" y="2157274"/>
            <a:ext cx="1673699" cy="4715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" name="Connettore 2 34">
            <a:extLst>
              <a:ext uri="{FF2B5EF4-FFF2-40B4-BE49-F238E27FC236}">
                <a16:creationId xmlns:a16="http://schemas.microsoft.com/office/drawing/2014/main" id="{7319130F-09FD-46B5-A108-19E155617ADA}"/>
              </a:ext>
            </a:extLst>
          </p:cNvPr>
          <p:cNvCxnSpPr>
            <a:cxnSpLocks/>
          </p:cNvCxnSpPr>
          <p:nvPr/>
        </p:nvCxnSpPr>
        <p:spPr>
          <a:xfrm flipV="1">
            <a:off x="1534160" y="4632960"/>
            <a:ext cx="1899920" cy="3680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" name="Connettore 2 36">
            <a:extLst>
              <a:ext uri="{FF2B5EF4-FFF2-40B4-BE49-F238E27FC236}">
                <a16:creationId xmlns:a16="http://schemas.microsoft.com/office/drawing/2014/main" id="{0CFD5A6C-9437-40CA-9FE6-9C51DB08196B}"/>
              </a:ext>
            </a:extLst>
          </p:cNvPr>
          <p:cNvCxnSpPr>
            <a:cxnSpLocks/>
          </p:cNvCxnSpPr>
          <p:nvPr/>
        </p:nvCxnSpPr>
        <p:spPr>
          <a:xfrm>
            <a:off x="1534160" y="5001030"/>
            <a:ext cx="1899920" cy="3228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" name="Segnaposto numero diapositiva 9">
            <a:extLst>
              <a:ext uri="{FF2B5EF4-FFF2-40B4-BE49-F238E27FC236}">
                <a16:creationId xmlns:a16="http://schemas.microsoft.com/office/drawing/2014/main" id="{57147D3F-12D4-4AB4-B483-2CDB04EC2378}"/>
              </a:ext>
            </a:extLst>
          </p:cNvPr>
          <p:cNvSpPr txBox="1">
            <a:spLocks/>
          </p:cNvSpPr>
          <p:nvPr/>
        </p:nvSpPr>
        <p:spPr>
          <a:xfrm>
            <a:off x="9029700" y="64496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5/ 16</a:t>
            </a:r>
          </a:p>
        </p:txBody>
      </p:sp>
    </p:spTree>
    <p:extLst>
      <p:ext uri="{BB962C8B-B14F-4D97-AF65-F5344CB8AC3E}">
        <p14:creationId xmlns:p14="http://schemas.microsoft.com/office/powerpoint/2010/main" val="2905435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11" grpId="0"/>
      <p:bldP spid="16" grpId="0"/>
      <p:bldP spid="17" grpId="0"/>
      <p:bldP spid="2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 descr="Immagine che contiene testo, mappa&#10;&#10;Descrizione generata automaticamente">
            <a:extLst>
              <a:ext uri="{FF2B5EF4-FFF2-40B4-BE49-F238E27FC236}">
                <a16:creationId xmlns:a16="http://schemas.microsoft.com/office/drawing/2014/main" id="{D7FD96D1-C283-4704-8FCD-41D51C50C2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8626" y="1085477"/>
            <a:ext cx="4913498" cy="2456749"/>
          </a:xfrm>
          <a:prstGeom prst="rect">
            <a:avLst/>
          </a:prstGeom>
        </p:spPr>
      </p:pic>
      <p:pic>
        <p:nvPicPr>
          <p:cNvPr id="12" name="Immagine 11" descr="Immagine che contiene testo, mappa&#10;&#10;Descrizione generata automaticamente">
            <a:extLst>
              <a:ext uri="{FF2B5EF4-FFF2-40B4-BE49-F238E27FC236}">
                <a16:creationId xmlns:a16="http://schemas.microsoft.com/office/drawing/2014/main" id="{088CC566-CA96-410D-A90E-62E8BFC6B0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2387" y="1085477"/>
            <a:ext cx="4819594" cy="2456749"/>
          </a:xfrm>
          <a:prstGeom prst="rect">
            <a:avLst/>
          </a:prstGeom>
        </p:spPr>
      </p:pic>
      <p:sp>
        <p:nvSpPr>
          <p:cNvPr id="11" name="Segnaposto numero diapositiva 7">
            <a:extLst>
              <a:ext uri="{FF2B5EF4-FFF2-40B4-BE49-F238E27FC236}">
                <a16:creationId xmlns:a16="http://schemas.microsoft.com/office/drawing/2014/main" id="{9DF4D7DE-DFD9-469D-94C3-F10A7FB6B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7</a:t>
            </a:fld>
            <a:endParaRPr lang="en-US" dirty="0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4637C9C9-6051-4510-AAD3-B9EF66256CDA}"/>
              </a:ext>
            </a:extLst>
          </p:cNvPr>
          <p:cNvSpPr/>
          <p:nvPr/>
        </p:nvSpPr>
        <p:spPr>
          <a:xfrm>
            <a:off x="0" y="6399014"/>
            <a:ext cx="12192000" cy="458986"/>
          </a:xfrm>
          <a:prstGeom prst="rect">
            <a:avLst/>
          </a:prstGeom>
          <a:gradFill flip="none" rotWithShape="1">
            <a:gsLst>
              <a:gs pos="0">
                <a:srgbClr val="FFC000">
                  <a:tint val="66000"/>
                  <a:satMod val="160000"/>
                </a:srgbClr>
              </a:gs>
              <a:gs pos="50000">
                <a:srgbClr val="FFC000">
                  <a:tint val="44500"/>
                  <a:satMod val="160000"/>
                </a:srgbClr>
              </a:gs>
              <a:gs pos="100000">
                <a:srgbClr val="FFC000">
                  <a:tint val="23500"/>
                  <a:satMod val="160000"/>
                </a:srgbClr>
              </a:gs>
            </a:gsLst>
            <a:lin ang="16200000" scaled="1"/>
            <a:tileRect/>
          </a:gra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C9418C9A-E597-474F-B45F-4B1980589AEB}"/>
              </a:ext>
            </a:extLst>
          </p:cNvPr>
          <p:cNvSpPr txBox="1"/>
          <p:nvPr/>
        </p:nvSpPr>
        <p:spPr>
          <a:xfrm>
            <a:off x="0" y="6459230"/>
            <a:ext cx="1219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dirty="0">
                <a:latin typeface="Avenir Next LT Pro" panose="020B0504020202020204" pitchFamily="34" charset="0"/>
              </a:rPr>
              <a:t>SMA - Università degli studi di Milano Bicocca – Anno accademico 2019-20</a:t>
            </a:r>
          </a:p>
        </p:txBody>
      </p:sp>
      <p:pic>
        <p:nvPicPr>
          <p:cNvPr id="15" name="Picture 2" descr="Home">
            <a:extLst>
              <a:ext uri="{FF2B5EF4-FFF2-40B4-BE49-F238E27FC236}">
                <a16:creationId xmlns:a16="http://schemas.microsoft.com/office/drawing/2014/main" id="{A3000352-2EAD-49E5-8A46-E60B3AC59C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63372" y="6399013"/>
            <a:ext cx="428628" cy="46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itolo 1">
            <a:extLst>
              <a:ext uri="{FF2B5EF4-FFF2-40B4-BE49-F238E27FC236}">
                <a16:creationId xmlns:a16="http://schemas.microsoft.com/office/drawing/2014/main" id="{CFA03C70-3845-4413-830E-E20000447BF8}"/>
              </a:ext>
            </a:extLst>
          </p:cNvPr>
          <p:cNvSpPr txBox="1">
            <a:spLocks/>
          </p:cNvSpPr>
          <p:nvPr/>
        </p:nvSpPr>
        <p:spPr>
          <a:xfrm>
            <a:off x="417204" y="154568"/>
            <a:ext cx="10167937" cy="11795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4000" dirty="0">
                <a:latin typeface="Avenir Next LT Pro" panose="020B0504020202020204" pitchFamily="34" charset="0"/>
              </a:rPr>
              <a:t>Evoluzione della rete</a:t>
            </a:r>
          </a:p>
        </p:txBody>
      </p:sp>
      <p:pic>
        <p:nvPicPr>
          <p:cNvPr id="27" name="Immagine 26" descr="Immagine che contiene fiore&#10;&#10;Descrizione generata automaticamente">
            <a:extLst>
              <a:ext uri="{FF2B5EF4-FFF2-40B4-BE49-F238E27FC236}">
                <a16:creationId xmlns:a16="http://schemas.microsoft.com/office/drawing/2014/main" id="{C4ACFAA8-767D-42BF-9321-B5316AA0468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11" t="2086" r="28133" b="19400"/>
          <a:stretch/>
        </p:blipFill>
        <p:spPr>
          <a:xfrm>
            <a:off x="2675308" y="3487749"/>
            <a:ext cx="2301936" cy="2675676"/>
          </a:xfrm>
          <a:prstGeom prst="rect">
            <a:avLst/>
          </a:prstGeom>
        </p:spPr>
      </p:pic>
      <p:pic>
        <p:nvPicPr>
          <p:cNvPr id="29" name="Immagine 28" descr="Immagine che contiene fiore&#10;&#10;Descrizione generata automaticamente">
            <a:extLst>
              <a:ext uri="{FF2B5EF4-FFF2-40B4-BE49-F238E27FC236}">
                <a16:creationId xmlns:a16="http://schemas.microsoft.com/office/drawing/2014/main" id="{4020D025-E28F-4FB3-85AE-9A5117CC927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83" t="5733" r="27869" b="22307"/>
          <a:stretch/>
        </p:blipFill>
        <p:spPr>
          <a:xfrm>
            <a:off x="2750941" y="3630033"/>
            <a:ext cx="2301936" cy="2557121"/>
          </a:xfrm>
          <a:prstGeom prst="rect">
            <a:avLst/>
          </a:prstGeom>
        </p:spPr>
      </p:pic>
      <p:pic>
        <p:nvPicPr>
          <p:cNvPr id="31" name="Immagine 30" descr="Immagine che contiene fiore, cibo&#10;&#10;Descrizione generata automaticamente">
            <a:extLst>
              <a:ext uri="{FF2B5EF4-FFF2-40B4-BE49-F238E27FC236}">
                <a16:creationId xmlns:a16="http://schemas.microsoft.com/office/drawing/2014/main" id="{352F6250-106B-43D4-A3B4-B51704EB0AD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69" t="5465" r="23055" b="21018"/>
          <a:stretch/>
        </p:blipFill>
        <p:spPr>
          <a:xfrm>
            <a:off x="2356538" y="3621069"/>
            <a:ext cx="2939476" cy="2542356"/>
          </a:xfrm>
          <a:prstGeom prst="rect">
            <a:avLst/>
          </a:prstGeom>
        </p:spPr>
      </p:pic>
      <p:pic>
        <p:nvPicPr>
          <p:cNvPr id="33" name="Immagine 32" descr="Immagine che contiene cibo&#10;&#10;Descrizione generata automaticamente">
            <a:extLst>
              <a:ext uri="{FF2B5EF4-FFF2-40B4-BE49-F238E27FC236}">
                <a16:creationId xmlns:a16="http://schemas.microsoft.com/office/drawing/2014/main" id="{0CFF474B-07FA-4A6E-B4B3-5F8FB5BA4B3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63" t="5652" r="29484" b="20438"/>
          <a:stretch/>
        </p:blipFill>
        <p:spPr>
          <a:xfrm>
            <a:off x="2801545" y="3593300"/>
            <a:ext cx="2175699" cy="2608075"/>
          </a:xfrm>
          <a:prstGeom prst="rect">
            <a:avLst/>
          </a:prstGeom>
        </p:spPr>
      </p:pic>
      <p:pic>
        <p:nvPicPr>
          <p:cNvPr id="35" name="Immagine 34" descr="Immagine che contiene fiore, frutta&#10;&#10;Descrizione generata automaticamente">
            <a:extLst>
              <a:ext uri="{FF2B5EF4-FFF2-40B4-BE49-F238E27FC236}">
                <a16:creationId xmlns:a16="http://schemas.microsoft.com/office/drawing/2014/main" id="{B7FE6907-95B5-42C7-A36C-48B817D9EA31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81" t="5177" r="29225" b="20408"/>
          <a:stretch/>
        </p:blipFill>
        <p:spPr>
          <a:xfrm>
            <a:off x="2801545" y="3594187"/>
            <a:ext cx="2175699" cy="2537053"/>
          </a:xfrm>
          <a:prstGeom prst="rect">
            <a:avLst/>
          </a:prstGeom>
        </p:spPr>
      </p:pic>
      <p:sp>
        <p:nvSpPr>
          <p:cNvPr id="18" name="Segnaposto numero diapositiva 9">
            <a:extLst>
              <a:ext uri="{FF2B5EF4-FFF2-40B4-BE49-F238E27FC236}">
                <a16:creationId xmlns:a16="http://schemas.microsoft.com/office/drawing/2014/main" id="{994B4882-5C84-4224-A25E-82CE69443380}"/>
              </a:ext>
            </a:extLst>
          </p:cNvPr>
          <p:cNvSpPr txBox="1">
            <a:spLocks/>
          </p:cNvSpPr>
          <p:nvPr/>
        </p:nvSpPr>
        <p:spPr>
          <a:xfrm>
            <a:off x="9029700" y="64496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6/ 16</a:t>
            </a:r>
          </a:p>
        </p:txBody>
      </p:sp>
      <p:pic>
        <p:nvPicPr>
          <p:cNvPr id="3" name="Immagine 2" descr="Immagine che contiene fiore&#10;&#10;Descrizione generata automaticamente">
            <a:extLst>
              <a:ext uri="{FF2B5EF4-FFF2-40B4-BE49-F238E27FC236}">
                <a16:creationId xmlns:a16="http://schemas.microsoft.com/office/drawing/2014/main" id="{C8F5D512-181D-480A-A0A8-1DD7C9FB3320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93" t="16522" r="30041" b="21344"/>
          <a:stretch/>
        </p:blipFill>
        <p:spPr>
          <a:xfrm>
            <a:off x="5690417" y="3797702"/>
            <a:ext cx="2507501" cy="2456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842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850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E8CDC835-8A49-4C3F-8219-AF12917E7A46}"/>
              </a:ext>
            </a:extLst>
          </p:cNvPr>
          <p:cNvSpPr txBox="1"/>
          <p:nvPr/>
        </p:nvSpPr>
        <p:spPr>
          <a:xfrm>
            <a:off x="417204" y="1153905"/>
            <a:ext cx="8811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latin typeface="Avenir Next LT Pro" panose="020B0504020202020204" pitchFamily="34" charset="0"/>
              </a:rPr>
              <a:t>Gli </a:t>
            </a:r>
            <a:r>
              <a:rPr lang="it-IT" i="1" dirty="0">
                <a:latin typeface="Avenir Next LT Pro" panose="020B0504020202020204" pitchFamily="34" charset="0"/>
              </a:rPr>
              <a:t>hub</a:t>
            </a:r>
            <a:r>
              <a:rPr lang="it-IT" dirty="0">
                <a:latin typeface="Avenir Next LT Pro" panose="020B0504020202020204" pitchFamily="34" charset="0"/>
              </a:rPr>
              <a:t> sono stati trovati utilizzando il concetto di </a:t>
            </a:r>
            <a:r>
              <a:rPr lang="it-IT" i="1" dirty="0">
                <a:latin typeface="Avenir Next LT Pro" panose="020B0504020202020204" pitchFamily="34" charset="0"/>
              </a:rPr>
              <a:t>centralità</a:t>
            </a:r>
            <a:endParaRPr lang="it-IT" dirty="0">
              <a:latin typeface="Avenir Next LT Pro" panose="020B0504020202020204" pitchFamily="34" charset="0"/>
            </a:endParaRPr>
          </a:p>
        </p:txBody>
      </p:sp>
      <p:sp>
        <p:nvSpPr>
          <p:cNvPr id="8" name="Segnaposto numero diapositiva 7">
            <a:extLst>
              <a:ext uri="{FF2B5EF4-FFF2-40B4-BE49-F238E27FC236}">
                <a16:creationId xmlns:a16="http://schemas.microsoft.com/office/drawing/2014/main" id="{6DC8E20B-92FB-4C4E-9044-47CCFC7DB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8</a:t>
            </a:fld>
            <a:endParaRPr lang="en-US" dirty="0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E92505F2-F611-4ED9-A110-E7EFAADE0B90}"/>
              </a:ext>
            </a:extLst>
          </p:cNvPr>
          <p:cNvSpPr/>
          <p:nvPr/>
        </p:nvSpPr>
        <p:spPr>
          <a:xfrm>
            <a:off x="0" y="6399014"/>
            <a:ext cx="12192000" cy="458986"/>
          </a:xfrm>
          <a:prstGeom prst="rect">
            <a:avLst/>
          </a:prstGeom>
          <a:gradFill flip="none" rotWithShape="1">
            <a:gsLst>
              <a:gs pos="0">
                <a:srgbClr val="FFC000">
                  <a:tint val="66000"/>
                  <a:satMod val="160000"/>
                </a:srgbClr>
              </a:gs>
              <a:gs pos="50000">
                <a:srgbClr val="FFC000">
                  <a:tint val="44500"/>
                  <a:satMod val="160000"/>
                </a:srgbClr>
              </a:gs>
              <a:gs pos="100000">
                <a:srgbClr val="FFC000">
                  <a:tint val="23500"/>
                  <a:satMod val="160000"/>
                </a:srgbClr>
              </a:gs>
            </a:gsLst>
            <a:lin ang="16200000" scaled="1"/>
            <a:tileRect/>
          </a:gra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831BC531-BE08-4D90-92D2-01DC1F7522A7}"/>
              </a:ext>
            </a:extLst>
          </p:cNvPr>
          <p:cNvSpPr txBox="1"/>
          <p:nvPr/>
        </p:nvSpPr>
        <p:spPr>
          <a:xfrm>
            <a:off x="0" y="6459230"/>
            <a:ext cx="1219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dirty="0">
                <a:latin typeface="Avenir Next LT Pro" panose="020B0504020202020204" pitchFamily="34" charset="0"/>
              </a:rPr>
              <a:t>SMA - Università degli studi di Milano Bicocca – Anno accademico 2019-20</a:t>
            </a:r>
          </a:p>
        </p:txBody>
      </p:sp>
      <p:pic>
        <p:nvPicPr>
          <p:cNvPr id="15" name="Picture 2" descr="Home">
            <a:extLst>
              <a:ext uri="{FF2B5EF4-FFF2-40B4-BE49-F238E27FC236}">
                <a16:creationId xmlns:a16="http://schemas.microsoft.com/office/drawing/2014/main" id="{7831FAF0-5F63-446F-B57C-3915E7E0E5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63372" y="6399013"/>
            <a:ext cx="428628" cy="46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itolo 1">
            <a:extLst>
              <a:ext uri="{FF2B5EF4-FFF2-40B4-BE49-F238E27FC236}">
                <a16:creationId xmlns:a16="http://schemas.microsoft.com/office/drawing/2014/main" id="{46B5C0EC-29FB-49E0-88C0-C4723BDA2E8B}"/>
              </a:ext>
            </a:extLst>
          </p:cNvPr>
          <p:cNvSpPr txBox="1">
            <a:spLocks/>
          </p:cNvSpPr>
          <p:nvPr/>
        </p:nvSpPr>
        <p:spPr>
          <a:xfrm>
            <a:off x="417204" y="154568"/>
            <a:ext cx="10167937" cy="11795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4000" dirty="0">
                <a:latin typeface="Avenir Next LT Pro" panose="020B0504020202020204" pitchFamily="34" charset="0"/>
              </a:rPr>
              <a:t>Individuazione hub</a:t>
            </a:r>
          </a:p>
        </p:txBody>
      </p: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A606B0E0-6D21-4A41-B616-36816FFFF66C}"/>
              </a:ext>
            </a:extLst>
          </p:cNvPr>
          <p:cNvCxnSpPr>
            <a:cxnSpLocks/>
          </p:cNvCxnSpPr>
          <p:nvPr/>
        </p:nvCxnSpPr>
        <p:spPr>
          <a:xfrm flipH="1">
            <a:off x="5510346" y="1484447"/>
            <a:ext cx="893772" cy="9368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D01DE712-6510-40BD-AF6C-E72A7491F1B0}"/>
              </a:ext>
            </a:extLst>
          </p:cNvPr>
          <p:cNvSpPr txBox="1"/>
          <p:nvPr/>
        </p:nvSpPr>
        <p:spPr>
          <a:xfrm>
            <a:off x="4791880" y="2528749"/>
            <a:ext cx="8167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Avenir Next LT Pro" panose="020B0504020202020204" pitchFamily="34" charset="0"/>
              </a:rPr>
              <a:t>grado</a:t>
            </a:r>
          </a:p>
        </p:txBody>
      </p:sp>
      <p:cxnSp>
        <p:nvCxnSpPr>
          <p:cNvPr id="22" name="Connettore 2 21">
            <a:extLst>
              <a:ext uri="{FF2B5EF4-FFF2-40B4-BE49-F238E27FC236}">
                <a16:creationId xmlns:a16="http://schemas.microsoft.com/office/drawing/2014/main" id="{4992B0D4-C1B3-49A6-9996-5F47FB91C20A}"/>
              </a:ext>
            </a:extLst>
          </p:cNvPr>
          <p:cNvCxnSpPr>
            <a:cxnSpLocks/>
          </p:cNvCxnSpPr>
          <p:nvPr/>
        </p:nvCxnSpPr>
        <p:spPr>
          <a:xfrm>
            <a:off x="6404118" y="1484447"/>
            <a:ext cx="696488" cy="9695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3223195E-4239-4032-B880-42FCBC0F629F}"/>
              </a:ext>
            </a:extLst>
          </p:cNvPr>
          <p:cNvSpPr txBox="1"/>
          <p:nvPr/>
        </p:nvSpPr>
        <p:spPr>
          <a:xfrm>
            <a:off x="6516844" y="2522685"/>
            <a:ext cx="2050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Avenir Next LT Pro" panose="020B0504020202020204" pitchFamily="34" charset="0"/>
              </a:rPr>
              <a:t>cammini brevi</a:t>
            </a:r>
          </a:p>
        </p:txBody>
      </p:sp>
      <p:cxnSp>
        <p:nvCxnSpPr>
          <p:cNvPr id="41" name="Connettore 2 40">
            <a:extLst>
              <a:ext uri="{FF2B5EF4-FFF2-40B4-BE49-F238E27FC236}">
                <a16:creationId xmlns:a16="http://schemas.microsoft.com/office/drawing/2014/main" id="{D538290F-B73F-4464-977E-4AA1752A20C0}"/>
              </a:ext>
            </a:extLst>
          </p:cNvPr>
          <p:cNvCxnSpPr>
            <a:cxnSpLocks/>
          </p:cNvCxnSpPr>
          <p:nvPr/>
        </p:nvCxnSpPr>
        <p:spPr>
          <a:xfrm flipV="1">
            <a:off x="8103271" y="2522685"/>
            <a:ext cx="648771" cy="1737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" name="Connettore 2 41">
            <a:extLst>
              <a:ext uri="{FF2B5EF4-FFF2-40B4-BE49-F238E27FC236}">
                <a16:creationId xmlns:a16="http://schemas.microsoft.com/office/drawing/2014/main" id="{F6E35C00-4A61-4977-B7A8-980FC88D9617}"/>
              </a:ext>
            </a:extLst>
          </p:cNvPr>
          <p:cNvCxnSpPr>
            <a:cxnSpLocks/>
            <a:endCxn id="46" idx="1"/>
          </p:cNvCxnSpPr>
          <p:nvPr/>
        </p:nvCxnSpPr>
        <p:spPr>
          <a:xfrm>
            <a:off x="8103271" y="2687572"/>
            <a:ext cx="678374" cy="2537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5" name="CasellaDiTesto 44">
            <a:extLst>
              <a:ext uri="{FF2B5EF4-FFF2-40B4-BE49-F238E27FC236}">
                <a16:creationId xmlns:a16="http://schemas.microsoft.com/office/drawing/2014/main" id="{7FB2A147-8CE8-4A61-BBDA-CD39EFC2DAD4}"/>
              </a:ext>
            </a:extLst>
          </p:cNvPr>
          <p:cNvSpPr txBox="1"/>
          <p:nvPr/>
        </p:nvSpPr>
        <p:spPr>
          <a:xfrm>
            <a:off x="8781645" y="2338019"/>
            <a:ext cx="1603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latin typeface="Avenir Next LT Pro" panose="020B0504020202020204" pitchFamily="34" charset="0"/>
              </a:rPr>
              <a:t>closeness</a:t>
            </a:r>
            <a:endParaRPr lang="it-IT" dirty="0">
              <a:latin typeface="Avenir Next LT Pro" panose="020B0504020202020204" pitchFamily="34" charset="0"/>
            </a:endParaRPr>
          </a:p>
        </p:txBody>
      </p:sp>
      <p:sp>
        <p:nvSpPr>
          <p:cNvPr id="46" name="Rettangolo 45">
            <a:extLst>
              <a:ext uri="{FF2B5EF4-FFF2-40B4-BE49-F238E27FC236}">
                <a16:creationId xmlns:a16="http://schemas.microsoft.com/office/drawing/2014/main" id="{9517DF0E-1709-4278-98EC-804A61F16A64}"/>
              </a:ext>
            </a:extLst>
          </p:cNvPr>
          <p:cNvSpPr/>
          <p:nvPr/>
        </p:nvSpPr>
        <p:spPr>
          <a:xfrm>
            <a:off x="8781645" y="2756694"/>
            <a:ext cx="15776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dirty="0" err="1">
                <a:latin typeface="Avenir Next LT Pro" panose="020B0504020202020204" pitchFamily="34" charset="0"/>
              </a:rPr>
              <a:t>betweenness</a:t>
            </a:r>
            <a:endParaRPr lang="it-IT" dirty="0">
              <a:latin typeface="Avenir Next LT Pro" panose="020B0504020202020204" pitchFamily="34" charset="0"/>
            </a:endParaRPr>
          </a:p>
        </p:txBody>
      </p:sp>
      <p:sp>
        <p:nvSpPr>
          <p:cNvPr id="47" name="Rettangolo 46">
            <a:extLst>
              <a:ext uri="{FF2B5EF4-FFF2-40B4-BE49-F238E27FC236}">
                <a16:creationId xmlns:a16="http://schemas.microsoft.com/office/drawing/2014/main" id="{24C83134-3990-4779-B174-5F76A6FA4440}"/>
              </a:ext>
            </a:extLst>
          </p:cNvPr>
          <p:cNvSpPr/>
          <p:nvPr/>
        </p:nvSpPr>
        <p:spPr>
          <a:xfrm>
            <a:off x="8781644" y="3157882"/>
            <a:ext cx="7184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dirty="0">
                <a:latin typeface="Avenir Next LT Pro" panose="020B0504020202020204" pitchFamily="34" charset="0"/>
              </a:rPr>
              <a:t>delta</a:t>
            </a:r>
          </a:p>
        </p:txBody>
      </p:sp>
      <p:cxnSp>
        <p:nvCxnSpPr>
          <p:cNvPr id="48" name="Connettore 2 47">
            <a:extLst>
              <a:ext uri="{FF2B5EF4-FFF2-40B4-BE49-F238E27FC236}">
                <a16:creationId xmlns:a16="http://schemas.microsoft.com/office/drawing/2014/main" id="{5F5B5112-9370-44F4-B544-11219A20BB7A}"/>
              </a:ext>
            </a:extLst>
          </p:cNvPr>
          <p:cNvCxnSpPr>
            <a:cxnSpLocks/>
            <a:endCxn id="47" idx="1"/>
          </p:cNvCxnSpPr>
          <p:nvPr/>
        </p:nvCxnSpPr>
        <p:spPr>
          <a:xfrm>
            <a:off x="8103271" y="2687572"/>
            <a:ext cx="678373" cy="6549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54" name="Immagine 53" descr="Immagine che contiene disegnando&#10;&#10;Descrizione generata automaticamente">
            <a:extLst>
              <a:ext uri="{FF2B5EF4-FFF2-40B4-BE49-F238E27FC236}">
                <a16:creationId xmlns:a16="http://schemas.microsoft.com/office/drawing/2014/main" id="{DBC70383-0F76-4B0C-BB6F-D1A15B3BE3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0764" y="2552790"/>
            <a:ext cx="275836" cy="260202"/>
          </a:xfrm>
          <a:prstGeom prst="rect">
            <a:avLst/>
          </a:prstGeom>
        </p:spPr>
      </p:pic>
      <p:pic>
        <p:nvPicPr>
          <p:cNvPr id="55" name="Immagine 54" descr="Immagine che contiene disegnando&#10;&#10;Descrizione generata automaticamente">
            <a:extLst>
              <a:ext uri="{FF2B5EF4-FFF2-40B4-BE49-F238E27FC236}">
                <a16:creationId xmlns:a16="http://schemas.microsoft.com/office/drawing/2014/main" id="{35B13D5C-378E-4D20-9A59-8E72AC8068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5886" y="2421328"/>
            <a:ext cx="275150" cy="275150"/>
          </a:xfrm>
          <a:prstGeom prst="rect">
            <a:avLst/>
          </a:prstGeom>
        </p:spPr>
      </p:pic>
      <p:pic>
        <p:nvPicPr>
          <p:cNvPr id="56" name="Immagine 55" descr="Immagine che contiene disegnando&#10;&#10;Descrizione generata automaticamente">
            <a:extLst>
              <a:ext uri="{FF2B5EF4-FFF2-40B4-BE49-F238E27FC236}">
                <a16:creationId xmlns:a16="http://schemas.microsoft.com/office/drawing/2014/main" id="{B922677D-1E30-41A5-BAF3-62884047D0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8703" y="2822905"/>
            <a:ext cx="275150" cy="275150"/>
          </a:xfrm>
          <a:prstGeom prst="rect">
            <a:avLst/>
          </a:prstGeom>
        </p:spPr>
      </p:pic>
      <p:pic>
        <p:nvPicPr>
          <p:cNvPr id="57" name="Immagine 56" descr="Immagine che contiene disegnando&#10;&#10;Descrizione generata automaticamente">
            <a:extLst>
              <a:ext uri="{FF2B5EF4-FFF2-40B4-BE49-F238E27FC236}">
                <a16:creationId xmlns:a16="http://schemas.microsoft.com/office/drawing/2014/main" id="{FCFB884F-496F-4250-AC67-EE64D2EE42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1452" y="3204973"/>
            <a:ext cx="275150" cy="275150"/>
          </a:xfrm>
          <a:prstGeom prst="rect">
            <a:avLst/>
          </a:prstGeom>
        </p:spPr>
      </p:pic>
      <p:sp>
        <p:nvSpPr>
          <p:cNvPr id="60" name="CasellaDiTesto 59">
            <a:extLst>
              <a:ext uri="{FF2B5EF4-FFF2-40B4-BE49-F238E27FC236}">
                <a16:creationId xmlns:a16="http://schemas.microsoft.com/office/drawing/2014/main" id="{9D140719-B796-465A-9745-68B6B9EE5EA8}"/>
              </a:ext>
            </a:extLst>
          </p:cNvPr>
          <p:cNvSpPr txBox="1"/>
          <p:nvPr/>
        </p:nvSpPr>
        <p:spPr>
          <a:xfrm>
            <a:off x="722134" y="2321296"/>
            <a:ext cx="2854208" cy="58477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rgbClr val="C00000"/>
                </a:solidFill>
                <a:latin typeface="Avenir Next LT Pro" panose="020B0504020202020204" pitchFamily="34" charset="0"/>
              </a:rPr>
              <a:t>N.B.</a:t>
            </a:r>
          </a:p>
          <a:p>
            <a:r>
              <a:rPr lang="it-IT" sz="1600" dirty="0">
                <a:latin typeface="Avenir Next LT Pro" panose="020B0504020202020204" pitchFamily="34" charset="0"/>
              </a:rPr>
              <a:t>Il grafo è disconnesso</a:t>
            </a:r>
          </a:p>
        </p:txBody>
      </p:sp>
      <p:sp>
        <p:nvSpPr>
          <p:cNvPr id="61" name="CasellaDiTesto 60">
            <a:extLst>
              <a:ext uri="{FF2B5EF4-FFF2-40B4-BE49-F238E27FC236}">
                <a16:creationId xmlns:a16="http://schemas.microsoft.com/office/drawing/2014/main" id="{DEE48E7B-DA91-4AC1-BB39-ABC8E8DBDA2D}"/>
              </a:ext>
            </a:extLst>
          </p:cNvPr>
          <p:cNvSpPr txBox="1"/>
          <p:nvPr/>
        </p:nvSpPr>
        <p:spPr>
          <a:xfrm>
            <a:off x="722133" y="2319508"/>
            <a:ext cx="2854208" cy="107721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rgbClr val="C00000"/>
                </a:solidFill>
                <a:latin typeface="Avenir Next LT Pro" panose="020B0504020202020204" pitchFamily="34" charset="0"/>
              </a:rPr>
              <a:t>N.B.</a:t>
            </a:r>
          </a:p>
          <a:p>
            <a:r>
              <a:rPr lang="it-IT" sz="1600" dirty="0">
                <a:latin typeface="Avenir Next LT Pro" panose="020B0504020202020204" pitchFamily="34" charset="0"/>
              </a:rPr>
              <a:t>Un nodo viene considerato importante solo è popolare non se è un nodo «ponte»</a:t>
            </a:r>
          </a:p>
        </p:txBody>
      </p:sp>
      <p:cxnSp>
        <p:nvCxnSpPr>
          <p:cNvPr id="63" name="Connettore 2 62">
            <a:extLst>
              <a:ext uri="{FF2B5EF4-FFF2-40B4-BE49-F238E27FC236}">
                <a16:creationId xmlns:a16="http://schemas.microsoft.com/office/drawing/2014/main" id="{42DED4DE-4C61-437E-8FAD-56F0C0C959F1}"/>
              </a:ext>
            </a:extLst>
          </p:cNvPr>
          <p:cNvCxnSpPr>
            <a:cxnSpLocks/>
            <a:stCxn id="21" idx="2"/>
          </p:cNvCxnSpPr>
          <p:nvPr/>
        </p:nvCxnSpPr>
        <p:spPr>
          <a:xfrm flipH="1">
            <a:off x="5200252" y="2898081"/>
            <a:ext cx="1" cy="6201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4" name="CasellaDiTesto 63">
            <a:extLst>
              <a:ext uri="{FF2B5EF4-FFF2-40B4-BE49-F238E27FC236}">
                <a16:creationId xmlns:a16="http://schemas.microsoft.com/office/drawing/2014/main" id="{17A588A4-F610-4867-B4D2-20755136D8E8}"/>
              </a:ext>
            </a:extLst>
          </p:cNvPr>
          <p:cNvSpPr txBox="1"/>
          <p:nvPr/>
        </p:nvSpPr>
        <p:spPr>
          <a:xfrm>
            <a:off x="4174011" y="3520034"/>
            <a:ext cx="36288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Avenir Next LT Pro" panose="020B0504020202020204" pitchFamily="34" charset="0"/>
              </a:rPr>
              <a:t>metrica utilizzata</a:t>
            </a:r>
          </a:p>
          <a:p>
            <a:r>
              <a:rPr lang="it-IT" i="1" dirty="0">
                <a:latin typeface="Avenir Next LT Pro" panose="020B0504020202020204" pitchFamily="34" charset="0"/>
              </a:rPr>
              <a:t>- Degree </a:t>
            </a:r>
            <a:r>
              <a:rPr lang="it-IT" i="1" dirty="0" err="1">
                <a:latin typeface="Avenir Next LT Pro" panose="020B0504020202020204" pitchFamily="34" charset="0"/>
              </a:rPr>
              <a:t>centrality</a:t>
            </a:r>
            <a:r>
              <a:rPr lang="it-IT" i="1" dirty="0">
                <a:latin typeface="Avenir Next LT Pro" panose="020B0504020202020204" pitchFamily="34" charset="0"/>
              </a:rPr>
              <a:t> normalizzata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CasellaDiTesto 65">
                <a:extLst>
                  <a:ext uri="{FF2B5EF4-FFF2-40B4-BE49-F238E27FC236}">
                    <a16:creationId xmlns:a16="http://schemas.microsoft.com/office/drawing/2014/main" id="{83DDC821-C374-4C44-9F4B-6520BBCCB2B8}"/>
                  </a:ext>
                </a:extLst>
              </p:cNvPr>
              <p:cNvSpPr txBox="1"/>
              <p:nvPr/>
            </p:nvSpPr>
            <p:spPr>
              <a:xfrm>
                <a:off x="5254045" y="4235096"/>
                <a:ext cx="1468800" cy="5375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sub>
                          </m:sSub>
                        </m:e>
                      </m:acc>
                      <m:d>
                        <m:d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𝜈</m:t>
                          </m:r>
                        </m:e>
                      </m:d>
                      <m:r>
                        <a:rPr lang="it-IT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i="0">
                              <a:latin typeface="Cambria Math" panose="02040503050406030204" pitchFamily="18" charset="0"/>
                            </a:rPr>
                            <m:t>ⅆ</m:t>
                          </m:r>
                          <m:d>
                            <m:d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num>
                        <m:den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it-IT" i="0"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66" name="CasellaDiTesto 65">
                <a:extLst>
                  <a:ext uri="{FF2B5EF4-FFF2-40B4-BE49-F238E27FC236}">
                    <a16:creationId xmlns:a16="http://schemas.microsoft.com/office/drawing/2014/main" id="{83DDC821-C374-4C44-9F4B-6520BBCCB2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4045" y="4235096"/>
                <a:ext cx="1468800" cy="53751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Segnaposto numero diapositiva 9">
            <a:extLst>
              <a:ext uri="{FF2B5EF4-FFF2-40B4-BE49-F238E27FC236}">
                <a16:creationId xmlns:a16="http://schemas.microsoft.com/office/drawing/2014/main" id="{C6AC6E88-B41F-4E79-AB71-B892126B0495}"/>
              </a:ext>
            </a:extLst>
          </p:cNvPr>
          <p:cNvSpPr txBox="1">
            <a:spLocks/>
          </p:cNvSpPr>
          <p:nvPr/>
        </p:nvSpPr>
        <p:spPr>
          <a:xfrm>
            <a:off x="9029700" y="64496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7/ 16</a:t>
            </a:r>
          </a:p>
        </p:txBody>
      </p:sp>
    </p:spTree>
    <p:extLst>
      <p:ext uri="{BB962C8B-B14F-4D97-AF65-F5344CB8AC3E}">
        <p14:creationId xmlns:p14="http://schemas.microsoft.com/office/powerpoint/2010/main" val="727719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1" grpId="0"/>
      <p:bldP spid="28" grpId="0"/>
      <p:bldP spid="45" grpId="0"/>
      <p:bldP spid="46" grpId="0"/>
      <p:bldP spid="47" grpId="0"/>
      <p:bldP spid="60" grpId="0" animBg="1"/>
      <p:bldP spid="61" grpId="0" animBg="1"/>
      <p:bldP spid="64" grpId="0"/>
      <p:bldP spid="6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7">
            <a:extLst>
              <a:ext uri="{FF2B5EF4-FFF2-40B4-BE49-F238E27FC236}">
                <a16:creationId xmlns:a16="http://schemas.microsoft.com/office/drawing/2014/main" id="{C2269ACA-44CB-43B7-B292-A7E242C8FC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9</a:t>
            </a:fld>
            <a:endParaRPr lang="en-US" dirty="0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ADA3779B-1020-4774-A981-AAFCC0957EE5}"/>
              </a:ext>
            </a:extLst>
          </p:cNvPr>
          <p:cNvSpPr/>
          <p:nvPr/>
        </p:nvSpPr>
        <p:spPr>
          <a:xfrm>
            <a:off x="0" y="6399014"/>
            <a:ext cx="12192000" cy="458986"/>
          </a:xfrm>
          <a:prstGeom prst="rect">
            <a:avLst/>
          </a:prstGeom>
          <a:gradFill flip="none" rotWithShape="1">
            <a:gsLst>
              <a:gs pos="0">
                <a:srgbClr val="FFC000">
                  <a:tint val="66000"/>
                  <a:satMod val="160000"/>
                </a:srgbClr>
              </a:gs>
              <a:gs pos="50000">
                <a:srgbClr val="FFC000">
                  <a:tint val="44500"/>
                  <a:satMod val="160000"/>
                </a:srgbClr>
              </a:gs>
              <a:gs pos="100000">
                <a:srgbClr val="FFC000">
                  <a:tint val="23500"/>
                  <a:satMod val="160000"/>
                </a:srgbClr>
              </a:gs>
            </a:gsLst>
            <a:lin ang="16200000" scaled="1"/>
            <a:tileRect/>
          </a:gra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C070D7CB-C505-4242-9DEB-B2750F653012}"/>
              </a:ext>
            </a:extLst>
          </p:cNvPr>
          <p:cNvSpPr txBox="1"/>
          <p:nvPr/>
        </p:nvSpPr>
        <p:spPr>
          <a:xfrm>
            <a:off x="0" y="6459230"/>
            <a:ext cx="1219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dirty="0">
                <a:latin typeface="Avenir Next LT Pro" panose="020B0504020202020204" pitchFamily="34" charset="0"/>
              </a:rPr>
              <a:t>SMA - Università degli studi di Milano Bicocca – Anno accademico 2019-20</a:t>
            </a:r>
          </a:p>
        </p:txBody>
      </p:sp>
      <p:pic>
        <p:nvPicPr>
          <p:cNvPr id="10" name="Picture 2" descr="Home">
            <a:extLst>
              <a:ext uri="{FF2B5EF4-FFF2-40B4-BE49-F238E27FC236}">
                <a16:creationId xmlns:a16="http://schemas.microsoft.com/office/drawing/2014/main" id="{F96B8984-284B-4D45-909F-1EBBC52621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63372" y="6399013"/>
            <a:ext cx="428628" cy="46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itolo 1">
            <a:extLst>
              <a:ext uri="{FF2B5EF4-FFF2-40B4-BE49-F238E27FC236}">
                <a16:creationId xmlns:a16="http://schemas.microsoft.com/office/drawing/2014/main" id="{01DDFAC4-E79B-4AD2-863D-9C3358FD11D7}"/>
              </a:ext>
            </a:extLst>
          </p:cNvPr>
          <p:cNvSpPr txBox="1">
            <a:spLocks/>
          </p:cNvSpPr>
          <p:nvPr/>
        </p:nvSpPr>
        <p:spPr>
          <a:xfrm>
            <a:off x="417204" y="154568"/>
            <a:ext cx="10167937" cy="11795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4000" dirty="0">
                <a:latin typeface="Avenir Next LT Pro" panose="020B0504020202020204" pitchFamily="34" charset="0"/>
              </a:rPr>
              <a:t>Individuazione hub</a:t>
            </a: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A92CC9B6-024D-4C2C-A432-F6517F3357EF}"/>
              </a:ext>
            </a:extLst>
          </p:cNvPr>
          <p:cNvSpPr txBox="1"/>
          <p:nvPr/>
        </p:nvSpPr>
        <p:spPr>
          <a:xfrm>
            <a:off x="495951" y="1232573"/>
            <a:ext cx="3667116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u="sng" dirty="0">
                <a:latin typeface="Avenir Next LT Pro" panose="020B0504020202020204" pitchFamily="34" charset="0"/>
              </a:rPr>
              <a:t>Risultati ottenuti</a:t>
            </a:r>
          </a:p>
          <a:p>
            <a:endParaRPr lang="it-IT" u="sng" dirty="0">
              <a:latin typeface="Avenir Next LT Pro" panose="020B05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>
                <a:latin typeface="Avenir Next LT Pro" panose="020B0504020202020204" pitchFamily="34" charset="0"/>
              </a:rPr>
              <a:t>Nodi rilevanti risultano essere identici in alcuni istanti temporali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dirty="0">
              <a:latin typeface="Avenir Next LT Pro" panose="020B05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>
                <a:latin typeface="Avenir Next LT Pro" panose="020B0504020202020204" pitchFamily="34" charset="0"/>
              </a:rPr>
              <a:t>Gran parte degli hub sono giornalisti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dirty="0">
              <a:latin typeface="Avenir Next LT Pro" panose="020B05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dirty="0">
              <a:latin typeface="Avenir Next LT Pro" panose="020B0504020202020204" pitchFamily="34" charset="0"/>
            </a:endParaRPr>
          </a:p>
        </p:txBody>
      </p:sp>
      <p:pic>
        <p:nvPicPr>
          <p:cNvPr id="19" name="Immagine 18" descr="Immagine che contiene largo, telefono&#10;&#10;Descrizione generata automaticamente">
            <a:extLst>
              <a:ext uri="{FF2B5EF4-FFF2-40B4-BE49-F238E27FC236}">
                <a16:creationId xmlns:a16="http://schemas.microsoft.com/office/drawing/2014/main" id="{B56116D5-1B5E-4AEB-BB56-3F0284B5EF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2400" y="1692243"/>
            <a:ext cx="4441990" cy="2605968"/>
          </a:xfrm>
          <a:prstGeom prst="rect">
            <a:avLst/>
          </a:prstGeom>
        </p:spPr>
      </p:pic>
      <p:sp>
        <p:nvSpPr>
          <p:cNvPr id="4" name="Rettangolo con due angoli in diagonale arrotondati 3">
            <a:extLst>
              <a:ext uri="{FF2B5EF4-FFF2-40B4-BE49-F238E27FC236}">
                <a16:creationId xmlns:a16="http://schemas.microsoft.com/office/drawing/2014/main" id="{94331D75-6052-4F7F-A7D3-8219C4D0E4D4}"/>
              </a:ext>
            </a:extLst>
          </p:cNvPr>
          <p:cNvSpPr/>
          <p:nvPr/>
        </p:nvSpPr>
        <p:spPr>
          <a:xfrm>
            <a:off x="5779008" y="2511552"/>
            <a:ext cx="3895382" cy="396240"/>
          </a:xfrm>
          <a:prstGeom prst="round2Diag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Segnaposto numero diapositiva 9">
            <a:extLst>
              <a:ext uri="{FF2B5EF4-FFF2-40B4-BE49-F238E27FC236}">
                <a16:creationId xmlns:a16="http://schemas.microsoft.com/office/drawing/2014/main" id="{129C0D1F-E77E-47AB-B71D-C1D4C953FA1A}"/>
              </a:ext>
            </a:extLst>
          </p:cNvPr>
          <p:cNvSpPr txBox="1">
            <a:spLocks/>
          </p:cNvSpPr>
          <p:nvPr/>
        </p:nvSpPr>
        <p:spPr>
          <a:xfrm>
            <a:off x="9029700" y="64496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8/ 16</a:t>
            </a:r>
          </a:p>
        </p:txBody>
      </p:sp>
    </p:spTree>
    <p:extLst>
      <p:ext uri="{BB962C8B-B14F-4D97-AF65-F5344CB8AC3E}">
        <p14:creationId xmlns:p14="http://schemas.microsoft.com/office/powerpoint/2010/main" val="432657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TM10001106[[fn=Badge]]</Template>
  <TotalTime>2082</TotalTime>
  <Words>1361</Words>
  <Application>Microsoft Office PowerPoint</Application>
  <PresentationFormat>Widescreen</PresentationFormat>
  <Paragraphs>351</Paragraphs>
  <Slides>24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24</vt:i4>
      </vt:variant>
    </vt:vector>
  </HeadingPairs>
  <TitlesOfParts>
    <vt:vector size="31" baseType="lpstr">
      <vt:lpstr>Arial</vt:lpstr>
      <vt:lpstr>Avenir Next LT Pro</vt:lpstr>
      <vt:lpstr>Calibri</vt:lpstr>
      <vt:lpstr>Calibri Light</vt:lpstr>
      <vt:lpstr>Cambria Math</vt:lpstr>
      <vt:lpstr>Wingdings</vt:lpstr>
      <vt:lpstr>Tema di Office</vt:lpstr>
      <vt:lpstr>Zoom su ToloTolo</vt:lpstr>
      <vt:lpstr>Overview</vt:lpstr>
      <vt:lpstr>Caso di studio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Analisi testuale</vt:lpstr>
      <vt:lpstr>Preprocessing testuale</vt:lpstr>
      <vt:lpstr>Preprocessing testuale</vt:lpstr>
      <vt:lpstr>Preprocessing testuale</vt:lpstr>
      <vt:lpstr>Sentiment Analysis</vt:lpstr>
      <vt:lpstr>Presentazione standard di PowerPoint</vt:lpstr>
      <vt:lpstr>Presentazione standard di PowerPoint</vt:lpstr>
      <vt:lpstr>NER</vt:lpstr>
      <vt:lpstr>Conclusioni – Sviluppi futuri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Analisi Social ‘ToloTolo’</dc:title>
  <dc:creator>massimiliano calani</dc:creator>
  <cp:lastModifiedBy>Matteo Gaverini</cp:lastModifiedBy>
  <cp:revision>316</cp:revision>
  <dcterms:created xsi:type="dcterms:W3CDTF">2020-05-23T06:52:22Z</dcterms:created>
  <dcterms:modified xsi:type="dcterms:W3CDTF">2020-06-25T11:46:28Z</dcterms:modified>
</cp:coreProperties>
</file>